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bookmarkIdSeed="2">
  <p:sldMasterIdLst>
    <p:sldMasterId id="2147483683" r:id="rId1"/>
  </p:sldMasterIdLst>
  <p:notesMasterIdLst>
    <p:notesMasterId r:id="rId40"/>
  </p:notesMasterIdLst>
  <p:handoutMasterIdLst>
    <p:handoutMasterId r:id="rId41"/>
  </p:handoutMasterIdLst>
  <p:sldIdLst>
    <p:sldId id="283" r:id="rId2"/>
    <p:sldId id="812" r:id="rId3"/>
    <p:sldId id="813" r:id="rId4"/>
    <p:sldId id="814" r:id="rId5"/>
    <p:sldId id="816" r:id="rId6"/>
    <p:sldId id="820" r:id="rId7"/>
    <p:sldId id="821" r:id="rId8"/>
    <p:sldId id="792" r:id="rId9"/>
    <p:sldId id="793" r:id="rId10"/>
    <p:sldId id="794" r:id="rId11"/>
    <p:sldId id="795" r:id="rId12"/>
    <p:sldId id="796" r:id="rId13"/>
    <p:sldId id="798" r:id="rId14"/>
    <p:sldId id="797" r:id="rId15"/>
    <p:sldId id="799" r:id="rId16"/>
    <p:sldId id="802" r:id="rId17"/>
    <p:sldId id="803" r:id="rId18"/>
    <p:sldId id="801" r:id="rId19"/>
    <p:sldId id="804" r:id="rId20"/>
    <p:sldId id="806" r:id="rId21"/>
    <p:sldId id="807" r:id="rId22"/>
    <p:sldId id="808" r:id="rId23"/>
    <p:sldId id="769" r:id="rId24"/>
    <p:sldId id="809" r:id="rId25"/>
    <p:sldId id="810" r:id="rId26"/>
    <p:sldId id="811" r:id="rId27"/>
    <p:sldId id="822" r:id="rId28"/>
    <p:sldId id="823" r:id="rId29"/>
    <p:sldId id="824" r:id="rId30"/>
    <p:sldId id="825" r:id="rId31"/>
    <p:sldId id="826" r:id="rId32"/>
    <p:sldId id="827" r:id="rId33"/>
    <p:sldId id="828" r:id="rId34"/>
    <p:sldId id="829" r:id="rId35"/>
    <p:sldId id="830" r:id="rId36"/>
    <p:sldId id="831" r:id="rId37"/>
    <p:sldId id="832" r:id="rId38"/>
    <p:sldId id="833" r:id="rId39"/>
  </p:sldIdLst>
  <p:sldSz cx="8639175"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目录" id="{D2EF4BA5-10F4-44EA-BC8E-49EC6319DB8C}">
          <p14:sldIdLst>
            <p14:sldId id="283"/>
            <p14:sldId id="812"/>
          </p14:sldIdLst>
        </p14:section>
        <p14:section name="VTON" id="{CFD39EDF-16B3-4D68-B74F-3394B04F017F}">
          <p14:sldIdLst>
            <p14:sldId id="813"/>
            <p14:sldId id="814"/>
            <p14:sldId id="816"/>
            <p14:sldId id="820"/>
            <p14:sldId id="821"/>
          </p14:sldIdLst>
        </p14:section>
        <p14:section name="diffusion model 原理" id="{20511454-9F1B-42AB-B152-AEB55FFC4710}">
          <p14:sldIdLst>
            <p14:sldId id="792"/>
            <p14:sldId id="793"/>
            <p14:sldId id="794"/>
            <p14:sldId id="795"/>
            <p14:sldId id="796"/>
            <p14:sldId id="798"/>
            <p14:sldId id="797"/>
            <p14:sldId id="799"/>
            <p14:sldId id="802"/>
            <p14:sldId id="803"/>
            <p14:sldId id="801"/>
            <p14:sldId id="804"/>
            <p14:sldId id="806"/>
            <p14:sldId id="807"/>
            <p14:sldId id="808"/>
          </p14:sldIdLst>
        </p14:section>
        <p14:section name="DDPM" id="{7DDD0970-A208-44C9-B80F-42D79F7240F5}">
          <p14:sldIdLst>
            <p14:sldId id="769"/>
            <p14:sldId id="809"/>
            <p14:sldId id="810"/>
          </p14:sldIdLst>
        </p14:section>
        <p14:section name="论文分享" id="{D52F5E28-CBBE-4C68-A9F6-A6504C471D37}">
          <p14:sldIdLst>
            <p14:sldId id="811"/>
            <p14:sldId id="822"/>
            <p14:sldId id="823"/>
            <p14:sldId id="824"/>
            <p14:sldId id="825"/>
            <p14:sldId id="826"/>
            <p14:sldId id="827"/>
            <p14:sldId id="828"/>
            <p14:sldId id="829"/>
            <p14:sldId id="830"/>
            <p14:sldId id="831"/>
            <p14:sldId id="832"/>
            <p14:sldId id="833"/>
          </p14:sldIdLst>
        </p14:section>
      </p14:sectionLst>
    </p:ext>
    <p:ext uri="{EFAFB233-063F-42B5-8137-9DF3F51BA10A}">
      <p15:sldGuideLst xmlns:p15="http://schemas.microsoft.com/office/powerpoint/2012/main">
        <p15:guide id="1" orient="horz" pos="2160" userDrawn="1">
          <p15:clr>
            <a:srgbClr val="A4A3A4"/>
          </p15:clr>
        </p15:guide>
        <p15:guide id="2" pos="2828" userDrawn="1">
          <p15:clr>
            <a:srgbClr val="A4A3A4"/>
          </p15:clr>
        </p15:guide>
        <p15:guide id="3" orient="horz" pos="2727"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02391"/>
    <a:srgbClr val="FEE6D9"/>
    <a:srgbClr val="B397EA"/>
    <a:srgbClr val="7A81FF"/>
    <a:srgbClr val="112086"/>
    <a:srgbClr val="B61B35"/>
    <a:srgbClr val="B80001"/>
    <a:srgbClr val="004761"/>
    <a:srgbClr val="639F31"/>
    <a:srgbClr val="365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80473" autoAdjust="0"/>
  </p:normalViewPr>
  <p:slideViewPr>
    <p:cSldViewPr snapToObjects="1">
      <p:cViewPr varScale="1">
        <p:scale>
          <a:sx n="62" d="100"/>
          <a:sy n="62" d="100"/>
        </p:scale>
        <p:origin x="1224" y="36"/>
      </p:cViewPr>
      <p:guideLst>
        <p:guide orient="horz" pos="2160"/>
        <p:guide pos="2828"/>
        <p:guide orient="horz" pos="2727"/>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72" d="100"/>
        <a:sy n="72" d="100"/>
      </p:scale>
      <p:origin x="0" y="0"/>
    </p:cViewPr>
  </p:sorterViewPr>
  <p:notesViewPr>
    <p:cSldViewPr snapToObjects="1">
      <p:cViewPr varScale="1">
        <p:scale>
          <a:sx n="108" d="100"/>
          <a:sy n="108" d="100"/>
        </p:scale>
        <p:origin x="5104" y="208"/>
      </p:cViewPr>
      <p:guideLst>
        <p:guide orient="horz" pos="3223"/>
        <p:guide pos="2236"/>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D8916121-919D-4D08-A2D8-1D4251C05984}" type="datetimeFigureOut">
              <a:rPr lang="zh-CN" altLang="en-US" smtClean="0"/>
              <a:t>2024/8/30</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BE7FAF52-5972-4E12-AC6B-E6D88596005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2"/>
            <a:ext cx="3076575" cy="511175"/>
          </a:xfrm>
          <a:prstGeom prst="rect">
            <a:avLst/>
          </a:prstGeom>
          <a:noFill/>
          <a:ln w="9525">
            <a:noFill/>
            <a:miter lim="800000"/>
          </a:ln>
          <a:effectLst/>
        </p:spPr>
        <p:txBody>
          <a:bodyPr vert="horz" wrap="square" lIns="99033" tIns="49518" rIns="99033" bIns="49518" numCol="1" anchor="t" anchorCtr="0" compatLnSpc="1"/>
          <a:lstStyle>
            <a:lvl1pPr defTabSz="990600">
              <a:defRPr sz="1300"/>
            </a:lvl1pPr>
          </a:lstStyle>
          <a:p>
            <a:endParaRPr lang="de-DE"/>
          </a:p>
        </p:txBody>
      </p:sp>
      <p:sp>
        <p:nvSpPr>
          <p:cNvPr id="19459" name="Rectangle 3"/>
          <p:cNvSpPr>
            <a:spLocks noGrp="1" noChangeArrowheads="1"/>
          </p:cNvSpPr>
          <p:nvPr>
            <p:ph type="dt" idx="1"/>
          </p:nvPr>
        </p:nvSpPr>
        <p:spPr bwMode="auto">
          <a:xfrm>
            <a:off x="4021140" y="2"/>
            <a:ext cx="3076575" cy="511175"/>
          </a:xfrm>
          <a:prstGeom prst="rect">
            <a:avLst/>
          </a:prstGeom>
          <a:noFill/>
          <a:ln w="9525">
            <a:noFill/>
            <a:miter lim="800000"/>
          </a:ln>
          <a:effectLst/>
        </p:spPr>
        <p:txBody>
          <a:bodyPr vert="horz" wrap="square" lIns="99033" tIns="49518" rIns="99033" bIns="49518" numCol="1" anchor="t" anchorCtr="0" compatLnSpc="1"/>
          <a:lstStyle>
            <a:lvl1pPr algn="r" defTabSz="990600">
              <a:defRPr sz="1300"/>
            </a:lvl1pPr>
          </a:lstStyle>
          <a:p>
            <a:endParaRPr lang="de-DE"/>
          </a:p>
        </p:txBody>
      </p:sp>
      <p:sp>
        <p:nvSpPr>
          <p:cNvPr id="19460" name="Rectangle 4"/>
          <p:cNvSpPr>
            <a:spLocks noGrp="1" noRot="1" noChangeAspect="1" noChangeArrowheads="1" noTextEdit="1"/>
          </p:cNvSpPr>
          <p:nvPr>
            <p:ph type="sldImg" idx="2"/>
          </p:nvPr>
        </p:nvSpPr>
        <p:spPr bwMode="auto">
          <a:xfrm>
            <a:off x="1133475" y="769938"/>
            <a:ext cx="4832350" cy="3835400"/>
          </a:xfrm>
          <a:prstGeom prst="rect">
            <a:avLst/>
          </a:prstGeom>
          <a:noFill/>
          <a:ln w="9525">
            <a:solidFill>
              <a:srgbClr val="000000"/>
            </a:solidFill>
            <a:miter lim="800000"/>
          </a:ln>
          <a:effectLst/>
        </p:spPr>
      </p:sp>
      <p:sp>
        <p:nvSpPr>
          <p:cNvPr id="19461" name="Rectangle 5"/>
          <p:cNvSpPr>
            <a:spLocks noGrp="1" noChangeArrowheads="1"/>
          </p:cNvSpPr>
          <p:nvPr>
            <p:ph type="body" sz="quarter" idx="3"/>
          </p:nvPr>
        </p:nvSpPr>
        <p:spPr bwMode="auto">
          <a:xfrm>
            <a:off x="709613" y="4860927"/>
            <a:ext cx="5680075" cy="4605338"/>
          </a:xfrm>
          <a:prstGeom prst="rect">
            <a:avLst/>
          </a:prstGeom>
          <a:noFill/>
          <a:ln w="9525">
            <a:noFill/>
            <a:miter lim="800000"/>
          </a:ln>
          <a:effectLst/>
        </p:spPr>
        <p:txBody>
          <a:bodyPr vert="horz" wrap="square" lIns="99033" tIns="49518" rIns="99033" bIns="49518" numCol="1" anchor="t" anchorCtr="0" compatLnSpc="1"/>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462" name="Rectangle 6"/>
          <p:cNvSpPr>
            <a:spLocks noGrp="1" noChangeArrowheads="1"/>
          </p:cNvSpPr>
          <p:nvPr>
            <p:ph type="ftr" sz="quarter" idx="4"/>
          </p:nvPr>
        </p:nvSpPr>
        <p:spPr bwMode="auto">
          <a:xfrm>
            <a:off x="0" y="9721852"/>
            <a:ext cx="3076575" cy="511175"/>
          </a:xfrm>
          <a:prstGeom prst="rect">
            <a:avLst/>
          </a:prstGeom>
          <a:noFill/>
          <a:ln w="9525">
            <a:noFill/>
            <a:miter lim="800000"/>
          </a:ln>
          <a:effectLst/>
        </p:spPr>
        <p:txBody>
          <a:bodyPr vert="horz" wrap="square" lIns="99033" tIns="49518" rIns="99033" bIns="49518" numCol="1" anchor="b" anchorCtr="0" compatLnSpc="1"/>
          <a:lstStyle>
            <a:lvl1pPr defTabSz="990600">
              <a:defRPr sz="1300"/>
            </a:lvl1pPr>
          </a:lstStyle>
          <a:p>
            <a:endParaRPr lang="de-DE"/>
          </a:p>
        </p:txBody>
      </p:sp>
      <p:sp>
        <p:nvSpPr>
          <p:cNvPr id="19463" name="Rectangle 7"/>
          <p:cNvSpPr>
            <a:spLocks noGrp="1" noChangeArrowheads="1"/>
          </p:cNvSpPr>
          <p:nvPr>
            <p:ph type="sldNum" sz="quarter" idx="5"/>
          </p:nvPr>
        </p:nvSpPr>
        <p:spPr bwMode="auto">
          <a:xfrm>
            <a:off x="4021140" y="9721852"/>
            <a:ext cx="3076575" cy="511175"/>
          </a:xfrm>
          <a:prstGeom prst="rect">
            <a:avLst/>
          </a:prstGeom>
          <a:noFill/>
          <a:ln w="9525">
            <a:noFill/>
            <a:miter lim="800000"/>
          </a:ln>
          <a:effectLst/>
        </p:spPr>
        <p:txBody>
          <a:bodyPr vert="horz" wrap="square" lIns="99033" tIns="49518" rIns="99033" bIns="49518" numCol="1" anchor="b" anchorCtr="0" compatLnSpc="1"/>
          <a:lstStyle>
            <a:lvl1pPr algn="r" defTabSz="990600">
              <a:defRPr sz="1300"/>
            </a:lvl1pPr>
          </a:lstStyle>
          <a:p>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AA6088-1FF0-4E53-845C-EFEDD1C948F8}" type="slidenum">
              <a:rPr lang="de-DE" smtClean="0"/>
              <a:t>0</a:t>
            </a:fld>
            <a:endParaRPr lang="de-DE"/>
          </a:p>
        </p:txBody>
      </p:sp>
      <p:sp>
        <p:nvSpPr>
          <p:cNvPr id="6" name="页眉占位符 5"/>
          <p:cNvSpPr>
            <a:spLocks noGrp="1"/>
          </p:cNvSpPr>
          <p:nvPr>
            <p:ph type="hdr" sz="quarter" idx="1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前向过程</a:t>
            </a:r>
            <a:endParaRPr lang="en-US" altLang="zh-CN" dirty="0"/>
          </a:p>
          <a:p>
            <a:endParaRPr lang="en-US" altLang="zh-CN" dirty="0"/>
          </a:p>
          <a:p>
            <a:r>
              <a:rPr lang="zh-CN" altLang="en-US" dirty="0"/>
              <a:t>就是一步一步加噪就成了高斯分布</a:t>
            </a:r>
            <a:endParaRPr lang="en-US" altLang="zh-CN" dirty="0"/>
          </a:p>
          <a:p>
            <a:endParaRPr lang="en-US" altLang="zh-CN" dirty="0"/>
          </a:p>
          <a:p>
            <a:r>
              <a:rPr lang="zh-CN" altLang="en-US" dirty="0"/>
              <a:t>主要有两个问题如何加噪声</a:t>
            </a:r>
            <a:endParaRPr lang="en-US" altLang="zh-CN" dirty="0"/>
          </a:p>
          <a:p>
            <a:r>
              <a:rPr lang="zh-CN" altLang="en-US" dirty="0"/>
              <a:t>加了多少次噪声</a:t>
            </a:r>
            <a:endParaRPr lang="en-US" altLang="zh-CN" dirty="0"/>
          </a:p>
          <a:p>
            <a:r>
              <a:rPr lang="zh-CN" altLang="en-US" dirty="0"/>
              <a:t>在实际应用中，</a:t>
            </a:r>
            <a:r>
              <a:rPr lang="en-US" altLang="zh-CN" dirty="0"/>
              <a:t>T=1000 </a:t>
            </a:r>
            <a:r>
              <a:rPr lang="zh-CN" altLang="en-US" dirty="0"/>
              <a:t>被证明是一个常用且有效的选择，能够提供较好的生成质量和计算效率的平衡。</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10</a:t>
            </a:fld>
            <a:endParaRPr lang="de-DE"/>
          </a:p>
        </p:txBody>
      </p:sp>
    </p:spTree>
    <p:extLst>
      <p:ext uri="{BB962C8B-B14F-4D97-AF65-F5344CB8AC3E}">
        <p14:creationId xmlns:p14="http://schemas.microsoft.com/office/powerpoint/2010/main" val="288990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en-US" altLang="zh-CN" dirty="0"/>
              <a:t>1.</a:t>
            </a:r>
            <a:r>
              <a:rPr lang="zh-CN" altLang="en-US" dirty="0"/>
              <a:t>证明</a:t>
            </a:r>
            <a:r>
              <a:rPr lang="en-US" altLang="zh-CN" dirty="0" err="1"/>
              <a:t>x_t</a:t>
            </a:r>
            <a:r>
              <a:rPr lang="zh-CN" altLang="en-US" dirty="0"/>
              <a:t>是高斯分布，首先引入一个概念重参数化采样</a:t>
            </a:r>
            <a:endParaRPr lang="en-US" altLang="zh-CN" dirty="0"/>
          </a:p>
          <a:p>
            <a:r>
              <a:rPr lang="zh-CN" altLang="en-US" dirty="0"/>
              <a:t>具体而言就是</a:t>
            </a:r>
            <a:endParaRPr lang="en-US" altLang="zh-CN" dirty="0"/>
          </a:p>
          <a:p>
            <a:endParaRPr lang="en-US" altLang="zh-CN" dirty="0"/>
          </a:p>
          <a:p>
            <a:r>
              <a:rPr lang="zh-CN" altLang="en-US" dirty="0"/>
              <a:t>我们知道</a:t>
            </a:r>
            <a:r>
              <a:rPr lang="en-US" altLang="zh-CN" dirty="0" err="1"/>
              <a:t>x_t</a:t>
            </a:r>
            <a:r>
              <a:rPr lang="zh-CN" altLang="en-US" dirty="0"/>
              <a:t>公式是</a:t>
            </a:r>
            <a:endParaRPr lang="en-US" altLang="zh-CN" dirty="0"/>
          </a:p>
          <a:p>
            <a:r>
              <a:rPr lang="zh-CN" altLang="en-US" dirty="0"/>
              <a:t>对应</a:t>
            </a:r>
            <a:r>
              <a:rPr lang="en-US" altLang="zh-CN" dirty="0"/>
              <a:t>y</a:t>
            </a:r>
          </a:p>
          <a:p>
            <a:r>
              <a:rPr lang="zh-CN" altLang="en-US" dirty="0"/>
              <a:t>我们就可以得到</a:t>
            </a:r>
            <a:r>
              <a:rPr lang="en-US" altLang="zh-CN" dirty="0" err="1"/>
              <a:t>x_t</a:t>
            </a:r>
            <a:r>
              <a:rPr lang="zh-CN" altLang="en-US" dirty="0"/>
              <a:t>是满足高斯分布的，其均值和方差分别是</a:t>
            </a:r>
            <a:endParaRPr lang="en-US" altLang="zh-CN" dirty="0"/>
          </a:p>
          <a:p>
            <a:endParaRPr lang="en-US" altLang="zh-CN" dirty="0"/>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11</a:t>
            </a:fld>
            <a:endParaRPr lang="de-DE"/>
          </a:p>
        </p:txBody>
      </p:sp>
    </p:spTree>
    <p:extLst>
      <p:ext uri="{BB962C8B-B14F-4D97-AF65-F5344CB8AC3E}">
        <p14:creationId xmlns:p14="http://schemas.microsoft.com/office/powerpoint/2010/main" val="1692195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那么就定义扩散模型的前向扩散过程是</a:t>
            </a:r>
            <a:endParaRPr lang="en-US" altLang="zh-CN" dirty="0"/>
          </a:p>
          <a:p>
            <a:r>
              <a:rPr lang="zh-CN" altLang="en-US" dirty="0"/>
              <a:t>根据上述，可以得到</a:t>
            </a:r>
            <a:r>
              <a:rPr lang="en-US" altLang="zh-CN" dirty="0" err="1"/>
              <a:t>x_t</a:t>
            </a:r>
            <a:r>
              <a:rPr lang="zh-CN" altLang="en-US" dirty="0"/>
              <a:t>的分布</a:t>
            </a:r>
            <a:endParaRPr lang="en-US" altLang="zh-CN" dirty="0"/>
          </a:p>
          <a:p>
            <a:r>
              <a:rPr lang="zh-CN" altLang="en-US" dirty="0"/>
              <a:t>这里</a:t>
            </a:r>
            <a:r>
              <a:rPr lang="en-US" altLang="zh-CN" dirty="0"/>
              <a:t>bate</a:t>
            </a:r>
            <a:r>
              <a:rPr lang="zh-CN" altLang="en-US" dirty="0"/>
              <a:t>是随时间</a:t>
            </a:r>
            <a:r>
              <a:rPr lang="en-US" altLang="zh-CN" dirty="0"/>
              <a:t>t</a:t>
            </a:r>
            <a:r>
              <a:rPr lang="zh-CN" altLang="en-US" dirty="0"/>
              <a:t>线性增长的，</a:t>
            </a:r>
            <a:r>
              <a:rPr lang="en-US" altLang="zh-CN" dirty="0"/>
              <a:t>bate</a:t>
            </a:r>
            <a:r>
              <a:rPr lang="en-US" altLang="zh-CN" dirty="0">
                <a:sym typeface="Wingdings" panose="05000000000000000000" pitchFamily="2" charset="2"/>
              </a:rPr>
              <a:t>1</a:t>
            </a:r>
            <a:r>
              <a:rPr lang="zh-CN" altLang="en-US" dirty="0">
                <a:sym typeface="Wingdings" panose="05000000000000000000" pitchFamily="2" charset="2"/>
              </a:rPr>
              <a:t>时候，</a:t>
            </a:r>
            <a:r>
              <a:rPr lang="en-US" altLang="zh-CN" dirty="0" err="1">
                <a:sym typeface="Wingdings" panose="05000000000000000000" pitchFamily="2" charset="2"/>
              </a:rPr>
              <a:t>x_t</a:t>
            </a:r>
            <a:r>
              <a:rPr lang="zh-CN" altLang="en-US" dirty="0">
                <a:sym typeface="Wingdings" panose="05000000000000000000" pitchFamily="2" charset="2"/>
              </a:rPr>
              <a:t>趋近于标准高斯分布</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12</a:t>
            </a:fld>
            <a:endParaRPr lang="de-DE"/>
          </a:p>
        </p:txBody>
      </p:sp>
    </p:spTree>
    <p:extLst>
      <p:ext uri="{BB962C8B-B14F-4D97-AF65-F5344CB8AC3E}">
        <p14:creationId xmlns:p14="http://schemas.microsoft.com/office/powerpoint/2010/main" val="1018806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我们将每一步加噪的过程进行推到，可以得到</a:t>
            </a:r>
            <a:r>
              <a:rPr lang="en-US" altLang="zh-CN" dirty="0" err="1"/>
              <a:t>x_t</a:t>
            </a:r>
            <a:r>
              <a:rPr lang="zh-CN" altLang="en-US" dirty="0"/>
              <a:t>是可以根据</a:t>
            </a:r>
            <a:r>
              <a:rPr lang="en-US" altLang="zh-CN" dirty="0"/>
              <a:t>x_0</a:t>
            </a:r>
            <a:r>
              <a:rPr lang="zh-CN" altLang="en-US" dirty="0"/>
              <a:t>，和</a:t>
            </a:r>
            <a:r>
              <a:rPr lang="en-US" altLang="zh-CN" dirty="0"/>
              <a:t>t</a:t>
            </a:r>
            <a:r>
              <a:rPr lang="zh-CN" altLang="en-US" dirty="0"/>
              <a:t>直接得到的</a:t>
            </a:r>
            <a:endParaRPr lang="en-US" altLang="zh-CN" dirty="0"/>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13</a:t>
            </a:fld>
            <a:endParaRPr lang="de-DE"/>
          </a:p>
        </p:txBody>
      </p:sp>
    </p:spTree>
    <p:extLst>
      <p:ext uri="{BB962C8B-B14F-4D97-AF65-F5344CB8AC3E}">
        <p14:creationId xmlns:p14="http://schemas.microsoft.com/office/powerpoint/2010/main" val="559476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所以给定图片和时间</a:t>
            </a:r>
            <a:r>
              <a:rPr lang="en-US" altLang="zh-CN" dirty="0"/>
              <a:t>t</a:t>
            </a:r>
            <a:r>
              <a:rPr lang="zh-CN" altLang="en-US" dirty="0"/>
              <a:t>，前向扩散是一个确定的过程，</a:t>
            </a:r>
            <a:endParaRPr lang="en-US" altLang="zh-CN" dirty="0"/>
          </a:p>
          <a:p>
            <a:r>
              <a:rPr lang="zh-CN" altLang="en-US" dirty="0"/>
              <a:t>在训练的时候是有前向和后向过程，而在推理过程时候只有后向过程</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14</a:t>
            </a:fld>
            <a:endParaRPr lang="de-DE"/>
          </a:p>
        </p:txBody>
      </p:sp>
    </p:spTree>
    <p:extLst>
      <p:ext uri="{BB962C8B-B14F-4D97-AF65-F5344CB8AC3E}">
        <p14:creationId xmlns:p14="http://schemas.microsoft.com/office/powerpoint/2010/main" val="61141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事实上，在已知</a:t>
            </a:r>
            <a:r>
              <a:rPr lang="en-US" altLang="zh-CN" dirty="0"/>
              <a:t>x_0</a:t>
            </a:r>
            <a:r>
              <a:rPr lang="zh-CN" altLang="en-US" dirty="0"/>
              <a:t>情况下，反向生成过程也是可以推到的</a:t>
            </a:r>
            <a:endParaRPr lang="en-US" altLang="zh-CN" dirty="0"/>
          </a:p>
          <a:p>
            <a:r>
              <a:rPr lang="zh-CN" altLang="en-US" dirty="0"/>
              <a:t>首先就是在已知</a:t>
            </a:r>
            <a:r>
              <a:rPr lang="en-US" altLang="zh-CN" dirty="0" err="1"/>
              <a:t>x_t</a:t>
            </a:r>
            <a:r>
              <a:rPr lang="zh-CN" altLang="en-US" dirty="0"/>
              <a:t>的情况下给出</a:t>
            </a:r>
            <a:r>
              <a:rPr lang="en-US" altLang="zh-CN" dirty="0"/>
              <a:t>x_t-1</a:t>
            </a:r>
            <a:r>
              <a:rPr lang="zh-CN" altLang="en-US" dirty="0"/>
              <a:t>的分布</a:t>
            </a:r>
            <a:endParaRPr lang="en-US" altLang="zh-CN" dirty="0"/>
          </a:p>
          <a:p>
            <a:r>
              <a:rPr lang="en-US" altLang="zh-CN" dirty="0"/>
              <a:t>q(</a:t>
            </a:r>
            <a:r>
              <a:rPr lang="en-US" altLang="zh-CN" dirty="0" err="1"/>
              <a:t>xt</a:t>
            </a:r>
            <a:r>
              <a:rPr lang="en-US" altLang="zh-CN" dirty="0"/>
              <a:t>​) </a:t>
            </a:r>
            <a:r>
              <a:rPr lang="zh-CN" altLang="en-US" dirty="0"/>
              <a:t>表示在时间步 </a:t>
            </a:r>
            <a:r>
              <a:rPr lang="en-US" altLang="zh-CN" dirty="0"/>
              <a:t>t </a:t>
            </a:r>
            <a:r>
              <a:rPr lang="zh-CN" altLang="en-US" dirty="0"/>
              <a:t>时刻的</a:t>
            </a:r>
            <a:r>
              <a:rPr lang="zh-CN" altLang="en-US" b="0" dirty="0"/>
              <a:t>边缘分布</a:t>
            </a:r>
            <a:endParaRPr lang="en-US" altLang="zh-CN" b="0" dirty="0"/>
          </a:p>
          <a:p>
            <a:r>
              <a:rPr lang="zh-CN" altLang="en-US" b="0" dirty="0"/>
              <a:t>注意前提是已知</a:t>
            </a:r>
            <a:r>
              <a:rPr lang="en-US" altLang="zh-CN" b="0" dirty="0"/>
              <a:t>x_0</a:t>
            </a:r>
          </a:p>
          <a:p>
            <a:r>
              <a:rPr lang="en-US" altLang="zh-CN" b="0" dirty="0"/>
              <a:t>X_0</a:t>
            </a:r>
            <a:r>
              <a:rPr lang="zh-CN" altLang="en-US" b="0" dirty="0"/>
              <a:t>就可以得到</a:t>
            </a:r>
            <a:r>
              <a:rPr lang="en-US" altLang="zh-CN" b="0" dirty="0" err="1"/>
              <a:t>x_t</a:t>
            </a:r>
            <a:r>
              <a:rPr lang="zh-CN" altLang="en-US" b="0" dirty="0"/>
              <a:t>，那么我就可以求给出</a:t>
            </a:r>
            <a:r>
              <a:rPr lang="en-US" altLang="zh-CN" b="0" dirty="0"/>
              <a:t>x_0,x_t</a:t>
            </a:r>
            <a:r>
              <a:rPr lang="zh-CN" altLang="en-US" b="0" dirty="0"/>
              <a:t>推到</a:t>
            </a:r>
            <a:r>
              <a:rPr lang="en-US" altLang="zh-CN" b="0" dirty="0"/>
              <a:t>x_t-1</a:t>
            </a:r>
            <a:endParaRPr lang="zh-CN" altLang="en-US" b="0"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15</a:t>
            </a:fld>
            <a:endParaRPr lang="de-DE"/>
          </a:p>
        </p:txBody>
      </p:sp>
    </p:spTree>
    <p:extLst>
      <p:ext uri="{BB962C8B-B14F-4D97-AF65-F5344CB8AC3E}">
        <p14:creationId xmlns:p14="http://schemas.microsoft.com/office/powerpoint/2010/main" val="180438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这个推导过程就是求均值和方差</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16</a:t>
            </a:fld>
            <a:endParaRPr lang="de-DE"/>
          </a:p>
        </p:txBody>
      </p:sp>
    </p:spTree>
    <p:extLst>
      <p:ext uri="{BB962C8B-B14F-4D97-AF65-F5344CB8AC3E}">
        <p14:creationId xmlns:p14="http://schemas.microsoft.com/office/powerpoint/2010/main" val="202931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定义</a:t>
            </a:r>
            <a:r>
              <a:rPr lang="en-US" altLang="zh-CN" dirty="0"/>
              <a:t>DDPM</a:t>
            </a:r>
            <a:r>
              <a:rPr lang="zh-CN" altLang="en-US" dirty="0"/>
              <a:t>的反向生成过程，给</a:t>
            </a:r>
            <a:r>
              <a:rPr lang="en-US" altLang="zh-CN" dirty="0" err="1"/>
              <a:t>x_t</a:t>
            </a:r>
            <a:r>
              <a:rPr lang="zh-CN" altLang="en-US" dirty="0"/>
              <a:t>模型预测</a:t>
            </a:r>
            <a:r>
              <a:rPr lang="en-US" altLang="zh-CN" dirty="0"/>
              <a:t>x_0</a:t>
            </a:r>
          </a:p>
          <a:p>
            <a:r>
              <a:rPr lang="en-US" altLang="zh-CN" dirty="0"/>
              <a:t>X_T</a:t>
            </a:r>
            <a:r>
              <a:rPr lang="zh-CN" altLang="en-US" dirty="0"/>
              <a:t>就是一个标准高斯分布</a:t>
            </a:r>
            <a:endParaRPr lang="en-US" altLang="zh-CN" dirty="0"/>
          </a:p>
          <a:p>
            <a:r>
              <a:rPr lang="en-US" altLang="zh-CN" dirty="0" err="1"/>
              <a:t>P_thea</a:t>
            </a:r>
            <a:r>
              <a:rPr lang="zh-CN" altLang="en-US" dirty="0"/>
              <a:t>是预测模型</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17</a:t>
            </a:fld>
            <a:endParaRPr lang="de-DE"/>
          </a:p>
        </p:txBody>
      </p:sp>
    </p:spTree>
    <p:extLst>
      <p:ext uri="{BB962C8B-B14F-4D97-AF65-F5344CB8AC3E}">
        <p14:creationId xmlns:p14="http://schemas.microsoft.com/office/powerpoint/2010/main" val="1252197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回顾我们通过推理得到的整个扩散</a:t>
                </a:r>
                <a:endParaRPr lang="en-US" altLang="zh-CN" dirty="0"/>
              </a:p>
              <a:p>
                <a:r>
                  <a:rPr lang="zh-CN" altLang="en-US" dirty="0"/>
                  <a:t>目前跟</a:t>
                </a:r>
                <a:r>
                  <a:rPr lang="en-US" altLang="zh-CN" dirty="0"/>
                  <a:t>diffusion</a:t>
                </a:r>
                <a:r>
                  <a:rPr lang="zh-CN" altLang="en-US" dirty="0"/>
                  <a:t>模型还没关系，所以是</a:t>
                </a:r>
                <a:r>
                  <a:rPr lang="en-US" altLang="zh-CN" dirty="0"/>
                  <a:t>q</a:t>
                </a:r>
                <a:r>
                  <a:rPr lang="zh-CN" altLang="en-US" dirty="0"/>
                  <a:t>，先把前向和反向顺一下，蓝色是前向，橙色是反向</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𝜀</m:t>
                        </m:r>
                      </m:e>
                      <m:sub>
                        <m:r>
                          <m:rPr>
                            <m:sty m:val="p"/>
                          </m:rPr>
                          <a:rPr lang="en-US" altLang="zh-CN" i="1">
                            <a:latin typeface="Cambria Math" panose="02040503050406030204" pitchFamily="18" charset="0"/>
                          </a:rPr>
                          <m:t>t</m:t>
                        </m:r>
                      </m:sub>
                    </m:sSub>
                    <m:r>
                      <a:rPr lang="zh-CN" altLang="en-US" i="1" smtClean="0">
                        <a:latin typeface="Cambria Math" panose="02040503050406030204" pitchFamily="18" charset="0"/>
                      </a:rPr>
                      <m:t>是</m:t>
                    </m:r>
                  </m:oMath>
                </a14:m>
                <a:r>
                  <a:rPr lang="zh-CN" altLang="en-US" dirty="0"/>
                  <a:t>需要预测的，</a:t>
                </a:r>
                <a14:m>
                  <m:oMath xmlns:m="http://schemas.openxmlformats.org/officeDocument/2006/math">
                    <m:r>
                      <a:rPr lang="zh-CN" altLang="en-US" sz="1200" i="1" smtClean="0">
                        <a:latin typeface="Cambria Math" panose="02040503050406030204" pitchFamily="18" charset="0"/>
                      </a:rPr>
                      <m:t>𝜀</m:t>
                    </m:r>
                  </m:oMath>
                </a14:m>
                <a:r>
                  <a:rPr lang="zh-CN" altLang="en-US" dirty="0"/>
                  <a:t>是加入的标准高斯分布，如果不加这一项，生成的就是乱七八糟</a:t>
                </a:r>
                <a:endParaRPr lang="en-US" altLang="zh-CN" dirty="0"/>
              </a:p>
              <a:p>
                <a:r>
                  <a:rPr lang="zh-CN" altLang="en-US" dirty="0"/>
                  <a:t>那么我们如何去优化我们预测的目标</a:t>
                </a:r>
              </a:p>
            </p:txBody>
          </p:sp>
        </mc:Choice>
        <mc:Fallback xmlns="">
          <p:sp>
            <p:nvSpPr>
              <p:cNvPr id="3" name="备注占位符 2"/>
              <p:cNvSpPr>
                <a:spLocks noGrp="1"/>
              </p:cNvSpPr>
              <p:nvPr>
                <p:ph type="body" idx="1"/>
              </p:nvPr>
            </p:nvSpPr>
            <p:spPr/>
            <p:txBody>
              <a:bodyPr/>
              <a:lstStyle/>
              <a:p>
                <a:r>
                  <a:rPr lang="zh-CN" altLang="en-US" dirty="0"/>
                  <a:t>目前跟</a:t>
                </a:r>
                <a:r>
                  <a:rPr lang="en-US" altLang="zh-CN" dirty="0"/>
                  <a:t>diffusion</a:t>
                </a:r>
                <a:r>
                  <a:rPr lang="zh-CN" altLang="en-US" dirty="0"/>
                  <a:t>模型还没关系，所以是</a:t>
                </a:r>
                <a:r>
                  <a:rPr lang="en-US" altLang="zh-CN" dirty="0"/>
                  <a:t>q</a:t>
                </a:r>
                <a:r>
                  <a:rPr lang="zh-CN" altLang="en-US" dirty="0"/>
                  <a:t>，先把前向和反向顺一下，蓝色是前向，橙色是反向</a:t>
                </a:r>
                <a:endParaRPr lang="en-US" altLang="zh-CN" dirty="0"/>
              </a:p>
              <a:p>
                <a:r>
                  <a:rPr lang="zh-CN" altLang="en-US" i="0">
                    <a:latin typeface="Cambria Math" panose="02040503050406030204" pitchFamily="18" charset="0"/>
                  </a:rPr>
                  <a:t>𝜀</a:t>
                </a:r>
                <a:r>
                  <a:rPr lang="en-US" altLang="zh-CN" i="0">
                    <a:latin typeface="Cambria Math" panose="02040503050406030204" pitchFamily="18" charset="0"/>
                  </a:rPr>
                  <a:t>_t</a:t>
                </a:r>
                <a:r>
                  <a:rPr lang="zh-CN" altLang="en-US" i="0">
                    <a:latin typeface="Cambria Math" panose="02040503050406030204" pitchFamily="18" charset="0"/>
                  </a:rPr>
                  <a:t> 是</a:t>
                </a:r>
                <a:r>
                  <a:rPr lang="zh-CN" altLang="en-US" dirty="0"/>
                  <a:t>需要预测的，</a:t>
                </a:r>
                <a:r>
                  <a:rPr lang="zh-CN" altLang="en-US" sz="1200" i="0">
                    <a:latin typeface="Cambria Math" panose="02040503050406030204" pitchFamily="18" charset="0"/>
                  </a:rPr>
                  <a:t>𝜀</a:t>
                </a:r>
                <a:r>
                  <a:rPr lang="zh-CN" altLang="en-US" dirty="0"/>
                  <a:t>是加入的标准高斯分布，如果不加这一项，生成的就是乱七八糟</a:t>
                </a:r>
                <a:endParaRPr lang="en-US" altLang="zh-CN" dirty="0"/>
              </a:p>
              <a:p>
                <a:endParaRPr lang="zh-CN" altLang="en-US" dirty="0"/>
              </a:p>
            </p:txBody>
          </p:sp>
        </mc:Fallback>
      </mc:AlternateContent>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18</a:t>
            </a:fld>
            <a:endParaRPr lang="de-DE"/>
          </a:p>
        </p:txBody>
      </p:sp>
    </p:spTree>
    <p:extLst>
      <p:ext uri="{BB962C8B-B14F-4D97-AF65-F5344CB8AC3E}">
        <p14:creationId xmlns:p14="http://schemas.microsoft.com/office/powerpoint/2010/main" val="3165208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我们直接看推导后得到</a:t>
            </a:r>
            <a:r>
              <a:rPr lang="en-US" altLang="zh-CN" dirty="0"/>
              <a:t>L_VLB,</a:t>
            </a:r>
            <a:r>
              <a:rPr lang="zh-CN" altLang="en-US" dirty="0"/>
              <a:t>主要可以看作三项</a:t>
            </a:r>
            <a:r>
              <a:rPr lang="en-US" altLang="zh-CN" dirty="0"/>
              <a:t>LT</a:t>
            </a:r>
            <a:r>
              <a:rPr lang="zh-CN" altLang="en-US" dirty="0"/>
              <a:t>，</a:t>
            </a:r>
            <a:r>
              <a:rPr lang="en-US" altLang="zh-CN" dirty="0"/>
              <a:t>Lt</a:t>
            </a:r>
            <a:r>
              <a:rPr lang="zh-CN" altLang="en-US" dirty="0"/>
              <a:t>，</a:t>
            </a:r>
            <a:r>
              <a:rPr lang="en-US" altLang="zh-CN" dirty="0"/>
              <a:t>L_0</a:t>
            </a:r>
          </a:p>
          <a:p>
            <a:r>
              <a:rPr lang="zh-CN" altLang="en-US" dirty="0"/>
              <a:t>对于</a:t>
            </a:r>
            <a:r>
              <a:rPr lang="en-US" altLang="zh-CN" dirty="0"/>
              <a:t>LT</a:t>
            </a:r>
            <a:r>
              <a:rPr lang="zh-CN" altLang="en-US" dirty="0"/>
              <a:t>：</a:t>
            </a:r>
            <a:endParaRPr lang="en-US" altLang="zh-CN" dirty="0"/>
          </a:p>
          <a:p>
            <a:r>
              <a:rPr lang="zh-CN" altLang="en-US" dirty="0"/>
              <a:t>超参数设置中</a:t>
            </a:r>
            <a:r>
              <a:rPr lang="en-US" altLang="zh-CN" dirty="0"/>
              <a:t>a_bar</a:t>
            </a:r>
            <a:r>
              <a:rPr lang="en-US" altLang="zh-CN" dirty="0">
                <a:sym typeface="Wingdings" panose="05000000000000000000" pitchFamily="2" charset="2"/>
              </a:rPr>
              <a:t>0</a:t>
            </a:r>
          </a:p>
          <a:p>
            <a:r>
              <a:rPr lang="zh-CN" altLang="en-US" dirty="0">
                <a:sym typeface="Wingdings" panose="05000000000000000000" pitchFamily="2" charset="2"/>
              </a:rPr>
              <a:t>所以</a:t>
            </a:r>
            <a:r>
              <a:rPr lang="en-US" altLang="zh-CN" dirty="0" err="1">
                <a:sym typeface="Wingdings" panose="05000000000000000000" pitchFamily="2" charset="2"/>
              </a:rPr>
              <a:t>x_t</a:t>
            </a:r>
            <a:r>
              <a:rPr lang="zh-CN" altLang="en-US" dirty="0">
                <a:sym typeface="Wingdings" panose="05000000000000000000" pitchFamily="2" charset="2"/>
              </a:rPr>
              <a:t>和</a:t>
            </a:r>
            <a:r>
              <a:rPr lang="en-US" altLang="zh-CN" dirty="0" err="1">
                <a:sym typeface="Wingdings" panose="05000000000000000000" pitchFamily="2" charset="2"/>
              </a:rPr>
              <a:t>x_T</a:t>
            </a:r>
            <a:r>
              <a:rPr lang="zh-CN" altLang="en-US" dirty="0">
                <a:sym typeface="Wingdings" panose="05000000000000000000" pitchFamily="2" charset="2"/>
              </a:rPr>
              <a:t>是标准高斯</a:t>
            </a:r>
            <a:endParaRPr lang="en-US" altLang="zh-CN" dirty="0">
              <a:sym typeface="Wingdings" panose="05000000000000000000" pitchFamily="2" charset="2"/>
            </a:endParaRPr>
          </a:p>
          <a:p>
            <a:r>
              <a:rPr lang="zh-CN" altLang="en-US" dirty="0">
                <a:sym typeface="Wingdings" panose="05000000000000000000" pitchFamily="2" charset="2"/>
              </a:rPr>
              <a:t>对于</a:t>
            </a:r>
            <a:r>
              <a:rPr lang="en-US" altLang="zh-CN" dirty="0">
                <a:sym typeface="Wingdings" panose="05000000000000000000" pitchFamily="2" charset="2"/>
              </a:rPr>
              <a:t>L_0</a:t>
            </a:r>
            <a:r>
              <a:rPr lang="zh-CN" altLang="en-US" dirty="0">
                <a:sym typeface="Wingdings" panose="05000000000000000000" pitchFamily="2" charset="2"/>
              </a:rPr>
              <a:t>：</a:t>
            </a:r>
            <a:endParaRPr lang="en-US" altLang="zh-CN" dirty="0">
              <a:sym typeface="Wingdings" panose="05000000000000000000" pitchFamily="2" charset="2"/>
            </a:endParaRPr>
          </a:p>
          <a:p>
            <a:r>
              <a:rPr lang="en-US" altLang="zh-CN" dirty="0"/>
              <a:t>a_bar</a:t>
            </a:r>
            <a:r>
              <a:rPr lang="en-US" altLang="zh-CN" dirty="0">
                <a:sym typeface="Wingdings" panose="05000000000000000000" pitchFamily="2" charset="2"/>
              </a:rPr>
              <a:t>_0=1</a:t>
            </a:r>
          </a:p>
          <a:p>
            <a:r>
              <a:rPr lang="en-US" altLang="zh-CN" dirty="0">
                <a:sym typeface="Wingdings" panose="05000000000000000000" pitchFamily="2" charset="2"/>
              </a:rPr>
              <a:t>L0</a:t>
            </a:r>
            <a:r>
              <a:rPr lang="zh-CN" altLang="en-US" dirty="0">
                <a:sym typeface="Wingdings" panose="05000000000000000000" pitchFamily="2" charset="2"/>
              </a:rPr>
              <a:t>最小，</a:t>
            </a:r>
            <a:r>
              <a:rPr lang="en-US" altLang="zh-CN" dirty="0">
                <a:sym typeface="Wingdings" panose="05000000000000000000" pitchFamily="2" charset="2"/>
              </a:rPr>
              <a:t>log</a:t>
            </a:r>
            <a:r>
              <a:rPr lang="zh-CN" altLang="en-US" dirty="0">
                <a:sym typeface="Wingdings" panose="05000000000000000000" pitchFamily="2" charset="2"/>
              </a:rPr>
              <a:t>函数就是最大，</a:t>
            </a:r>
            <a:r>
              <a:rPr lang="en-US" altLang="zh-CN" dirty="0">
                <a:sym typeface="Wingdings" panose="05000000000000000000" pitchFamily="2" charset="2"/>
              </a:rPr>
              <a:t>x1</a:t>
            </a:r>
            <a:r>
              <a:rPr lang="zh-CN" altLang="en-US" dirty="0">
                <a:sym typeface="Wingdings" panose="05000000000000000000" pitchFamily="2" charset="2"/>
              </a:rPr>
              <a:t>生成</a:t>
            </a:r>
            <a:r>
              <a:rPr lang="en-US" altLang="zh-CN" dirty="0">
                <a:sym typeface="Wingdings" panose="05000000000000000000" pitchFamily="2" charset="2"/>
              </a:rPr>
              <a:t>x0</a:t>
            </a:r>
            <a:r>
              <a:rPr lang="zh-CN" altLang="en-US" dirty="0">
                <a:sym typeface="Wingdings" panose="05000000000000000000" pitchFamily="2" charset="2"/>
              </a:rPr>
              <a:t>，这个也是可以通过超参数来控制</a:t>
            </a:r>
            <a:endParaRPr lang="en-US" altLang="zh-CN" dirty="0">
              <a:sym typeface="Wingdings" panose="05000000000000000000" pitchFamily="2" charset="2"/>
            </a:endParaRPr>
          </a:p>
          <a:p>
            <a:r>
              <a:rPr lang="zh-CN" altLang="en-US" dirty="0">
                <a:sym typeface="Wingdings" panose="05000000000000000000" pitchFamily="2" charset="2"/>
              </a:rPr>
              <a:t>最有用的就是</a:t>
            </a:r>
            <a:r>
              <a:rPr lang="en-US" altLang="zh-CN" dirty="0">
                <a:sym typeface="Wingdings" panose="05000000000000000000" pitchFamily="2" charset="2"/>
              </a:rPr>
              <a:t>Lt,</a:t>
            </a:r>
            <a:r>
              <a:rPr lang="zh-CN" altLang="en-US" dirty="0">
                <a:sym typeface="Wingdings" panose="05000000000000000000" pitchFamily="2" charset="2"/>
              </a:rPr>
              <a:t>那么详细看一下</a:t>
            </a:r>
            <a:r>
              <a:rPr lang="en-US" altLang="zh-CN" dirty="0">
                <a:sym typeface="Wingdings" panose="05000000000000000000" pitchFamily="2" charset="2"/>
              </a:rPr>
              <a:t>Lt</a:t>
            </a:r>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19</a:t>
            </a:fld>
            <a:endParaRPr lang="de-DE"/>
          </a:p>
        </p:txBody>
      </p:sp>
    </p:spTree>
    <p:extLst>
      <p:ext uri="{BB962C8B-B14F-4D97-AF65-F5344CB8AC3E}">
        <p14:creationId xmlns:p14="http://schemas.microsoft.com/office/powerpoint/2010/main" val="82411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kumimoji="1" lang="zh-CN" altLang="en-US" dirty="0"/>
              <a:t>扩散模型其实是包含</a:t>
            </a:r>
            <a:r>
              <a:rPr kumimoji="1" lang="en-US" altLang="zh-CN" dirty="0"/>
              <a:t>t</a:t>
            </a:r>
            <a:r>
              <a:rPr kumimoji="1" lang="zh-CN" altLang="en-US" dirty="0"/>
              <a:t>个隐变量的隐变量模型（</a:t>
            </a:r>
            <a:r>
              <a:rPr kumimoji="1" lang="en-US" altLang="zh-CN" dirty="0"/>
              <a:t>latent variable model</a:t>
            </a:r>
            <a:r>
              <a:rPr kumimoji="1" lang="zh-CN" altLang="en-US" dirty="0"/>
              <a:t>），它可以看成是一个特殊的</a:t>
            </a:r>
            <a:r>
              <a:rPr kumimoji="1" lang="en-US" altLang="zh-CN" dirty="0"/>
              <a:t>Hierarchical VAEs</a:t>
            </a:r>
          </a:p>
          <a:p>
            <a:r>
              <a:rPr kumimoji="1" lang="zh-CN" altLang="en-US" dirty="0"/>
              <a:t>相比</a:t>
            </a:r>
            <a:r>
              <a:rPr kumimoji="1" lang="en-US" altLang="zh-CN" dirty="0"/>
              <a:t>VAE</a:t>
            </a:r>
            <a:r>
              <a:rPr kumimoji="1" lang="zh-CN" altLang="en-US" dirty="0"/>
              <a:t>来说，扩散模型的隐变量是和原始数据同维度的，而且</a:t>
            </a:r>
            <a:r>
              <a:rPr kumimoji="1" lang="en-US" altLang="zh-CN" dirty="0"/>
              <a:t>encoder</a:t>
            </a:r>
            <a:r>
              <a:rPr kumimoji="1" lang="zh-CN" altLang="en-US" dirty="0"/>
              <a:t>（即扩散过程）是固定的。</a:t>
            </a:r>
            <a:endParaRPr kumimoji="1" lang="en-US" altLang="zh-CN" dirty="0"/>
          </a:p>
          <a:p>
            <a:endParaRPr kumimoji="1" lang="en-US" altLang="zh-CN" dirty="0"/>
          </a:p>
          <a:p>
            <a:r>
              <a:rPr kumimoji="1" lang="en-US" altLang="zh-CN" dirty="0"/>
              <a:t>GAN</a:t>
            </a:r>
            <a:r>
              <a:rPr lang="zh-CN" altLang="en-US" dirty="0"/>
              <a:t>生成器的任务是从随机噪声中生成与真实数据分布相似的假数据。判别器的任务是区分输入的数据是来自真实数据还是生成器生成的假数据。</a:t>
            </a:r>
            <a:endParaRPr lang="en-US" altLang="zh-CN" dirty="0"/>
          </a:p>
          <a:p>
            <a:r>
              <a:rPr lang="en-US" altLang="zh-CN" dirty="0"/>
              <a:t>VAE</a:t>
            </a:r>
          </a:p>
          <a:p>
            <a:pPr>
              <a:buFont typeface="Arial" panose="020B0604020202020204" pitchFamily="34" charset="0"/>
              <a:buChar char="•"/>
            </a:pPr>
            <a:r>
              <a:rPr lang="zh-CN" altLang="en-US" dirty="0"/>
              <a:t>编码器将输入数据映射到一个潜在空间（</a:t>
            </a:r>
            <a:r>
              <a:rPr lang="en-US" altLang="zh-CN" dirty="0"/>
              <a:t>Latent Space</a:t>
            </a:r>
            <a:r>
              <a:rPr lang="zh-CN" altLang="en-US" dirty="0"/>
              <a:t>）中，该空间是一个连续的概率分布（通常是高斯分布）。</a:t>
            </a:r>
          </a:p>
          <a:p>
            <a:pPr>
              <a:buFont typeface="Arial" panose="020B0604020202020204" pitchFamily="34" charset="0"/>
              <a:buChar char="•"/>
            </a:pPr>
            <a:r>
              <a:rPr lang="zh-CN" altLang="en-US" dirty="0"/>
              <a:t>编码器输出的是潜在变量的均值 </a:t>
            </a:r>
            <a:r>
              <a:rPr lang="en-US" altLang="zh-CN" dirty="0"/>
              <a:t>μ\</a:t>
            </a:r>
            <a:r>
              <a:rPr lang="en-US" altLang="zh-CN" dirty="0" err="1"/>
              <a:t>muμ</a:t>
            </a:r>
            <a:r>
              <a:rPr lang="en-US" altLang="zh-CN" dirty="0"/>
              <a:t> </a:t>
            </a:r>
            <a:r>
              <a:rPr lang="zh-CN" altLang="en-US" dirty="0"/>
              <a:t>和标准差 </a:t>
            </a:r>
            <a:r>
              <a:rPr lang="en-US" altLang="zh-CN" dirty="0"/>
              <a:t>σ\</a:t>
            </a:r>
            <a:r>
              <a:rPr lang="en-US" altLang="zh-CN" dirty="0" err="1"/>
              <a:t>sigmaσ</a:t>
            </a:r>
            <a:r>
              <a:rPr lang="zh-CN" altLang="en-US" dirty="0"/>
              <a:t>，即对潜在变量的分布进行参数化。</a:t>
            </a:r>
            <a:endParaRPr lang="en-US" altLang="zh-CN" dirty="0"/>
          </a:p>
          <a:p>
            <a:pPr>
              <a:buFont typeface="Arial" panose="020B0604020202020204" pitchFamily="34" charset="0"/>
              <a:buChar char="•"/>
            </a:pPr>
            <a:endParaRPr lang="en-US" altLang="zh-CN" dirty="0"/>
          </a:p>
          <a:p>
            <a:pPr>
              <a:buFont typeface="Arial" panose="020B0604020202020204" pitchFamily="34" charset="0"/>
              <a:buNone/>
            </a:pPr>
            <a:r>
              <a:rPr lang="en-US" altLang="zh-CN" dirty="0"/>
              <a:t>Flow-based </a:t>
            </a:r>
            <a:r>
              <a:rPr lang="zh-CN" altLang="en-US" dirty="0"/>
              <a:t>模型的基本思想是通过一系列可逆的变换，将初始的简单分布逐步变换成复杂的目标分布。每一步的变换都需要是可逆的，以保证可以从目标分布采样并返回到初始分布。</a:t>
            </a:r>
          </a:p>
          <a:p>
            <a:endParaRPr kumimoji="1"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1</a:t>
            </a:fld>
            <a:endParaRPr lang="de-DE"/>
          </a:p>
        </p:txBody>
      </p:sp>
    </p:spTree>
    <p:extLst>
      <p:ext uri="{BB962C8B-B14F-4D97-AF65-F5344CB8AC3E}">
        <p14:creationId xmlns:p14="http://schemas.microsoft.com/office/powerpoint/2010/main" val="113773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希望模型预测的高斯和我们已知的高斯分布保持一致</a:t>
            </a:r>
            <a:endParaRPr lang="en-US" altLang="zh-CN" dirty="0"/>
          </a:p>
          <a:p>
            <a:r>
              <a:rPr lang="en-US" altLang="zh-CN" dirty="0"/>
              <a:t>q</a:t>
            </a:r>
            <a:r>
              <a:rPr lang="zh-CN" altLang="en-US" dirty="0"/>
              <a:t>是在我们已知</a:t>
            </a:r>
            <a:r>
              <a:rPr lang="en-US" altLang="zh-CN" dirty="0"/>
              <a:t>x_0</a:t>
            </a:r>
            <a:r>
              <a:rPr lang="zh-CN" altLang="en-US" dirty="0"/>
              <a:t>时候推到出来反向生成过程的噪声</a:t>
            </a:r>
            <a:endParaRPr lang="en-US" altLang="zh-CN" dirty="0"/>
          </a:p>
          <a:p>
            <a:r>
              <a:rPr lang="zh-CN" altLang="en-US" dirty="0"/>
              <a:t>对</a:t>
            </a:r>
            <a:r>
              <a:rPr lang="en-US" altLang="zh-CN" dirty="0"/>
              <a:t>KL</a:t>
            </a:r>
            <a:r>
              <a:rPr lang="zh-CN" altLang="en-US" dirty="0"/>
              <a:t>散度计算得到</a:t>
            </a:r>
            <a:endParaRPr lang="en-US" altLang="zh-CN"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20</a:t>
            </a:fld>
            <a:endParaRPr lang="de-DE"/>
          </a:p>
        </p:txBody>
      </p:sp>
    </p:spTree>
    <p:extLst>
      <p:ext uri="{BB962C8B-B14F-4D97-AF65-F5344CB8AC3E}">
        <p14:creationId xmlns:p14="http://schemas.microsoft.com/office/powerpoint/2010/main" val="17071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固定模型预测方差，只优化均值，当固定方差时候就只剩一项值</a:t>
            </a:r>
            <a:endParaRPr lang="en-US" altLang="zh-CN" dirty="0"/>
          </a:p>
          <a:p>
            <a:r>
              <a:rPr lang="zh-CN" altLang="en-US" dirty="0"/>
              <a:t>优化均值就是让反向</a:t>
            </a:r>
            <a:r>
              <a:rPr lang="en-US" altLang="zh-CN" dirty="0"/>
              <a:t>t</a:t>
            </a:r>
            <a:r>
              <a:rPr lang="zh-CN" altLang="en-US" dirty="0"/>
              <a:t>步预测的噪声接近于正向</a:t>
            </a:r>
            <a:r>
              <a:rPr lang="en-US" altLang="zh-CN" dirty="0"/>
              <a:t>t</a:t>
            </a:r>
            <a:r>
              <a:rPr lang="zh-CN" altLang="en-US" dirty="0"/>
              <a:t>步加的噪声，所以</a:t>
            </a:r>
            <a:r>
              <a:rPr lang="en-US" altLang="zh-CN" dirty="0"/>
              <a:t>DDPM</a:t>
            </a:r>
            <a:r>
              <a:rPr lang="zh-CN" altLang="en-US" dirty="0"/>
              <a:t>也叫</a:t>
            </a:r>
            <a:r>
              <a:rPr lang="en-US" altLang="zh-CN" dirty="0"/>
              <a:t>noise predictor</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21</a:t>
            </a:fld>
            <a:endParaRPr lang="de-DE"/>
          </a:p>
        </p:txBody>
      </p:sp>
    </p:spTree>
    <p:extLst>
      <p:ext uri="{BB962C8B-B14F-4D97-AF65-F5344CB8AC3E}">
        <p14:creationId xmlns:p14="http://schemas.microsoft.com/office/powerpoint/2010/main" val="3674256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有一个</a:t>
                </a:r>
                <a:r>
                  <a:rPr kumimoji="1" lang="en-US" altLang="zh-CN" dirty="0"/>
                  <a:t>x0</a:t>
                </a:r>
                <a:r>
                  <a:rPr kumimoji="1" lang="zh-CN" altLang="en-US" dirty="0"/>
                  <a:t>和时间</a:t>
                </a:r>
                <a:r>
                  <a:rPr kumimoji="1" lang="en-US" altLang="zh-CN" dirty="0"/>
                  <a:t>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dirty="0"/>
                  <a:t>采样</a:t>
                </a:r>
                <a14:m>
                  <m:oMath xmlns:m="http://schemas.openxmlformats.org/officeDocument/2006/math">
                    <m:r>
                      <a:rPr lang="zh-CN" altLang="en-US" sz="1200" i="1" smtClean="0">
                        <a:latin typeface="Cambria Math" panose="02040503050406030204" pitchFamily="18" charset="0"/>
                      </a:rPr>
                      <m:t>𝜀</m:t>
                    </m:r>
                  </m:oMath>
                </a14:m>
                <a:endParaRPr lang="zh-CN" altLang="en-US" dirty="0"/>
              </a:p>
              <a:p>
                <a:r>
                  <a:rPr kumimoji="1" lang="zh-CN" altLang="en-US" dirty="0"/>
                  <a:t>优化目标</a:t>
                </a:r>
              </a:p>
            </p:txBody>
          </p:sp>
        </mc:Choice>
        <mc:Fallback xmlns="">
          <p:sp>
            <p:nvSpPr>
              <p:cNvPr id="3" name="备注占位符 2"/>
              <p:cNvSpPr>
                <a:spLocks noGrp="1"/>
              </p:cNvSpPr>
              <p:nvPr>
                <p:ph type="body" idx="1"/>
              </p:nvPr>
            </p:nvSpPr>
            <p:spPr/>
            <p:txBody>
              <a:bodyPr/>
              <a:lstStyle/>
              <a:p>
                <a:r>
                  <a:rPr kumimoji="1" lang="zh-CN" altLang="en-US" dirty="0"/>
                  <a:t>有一个</a:t>
                </a:r>
                <a:r>
                  <a:rPr kumimoji="1" lang="en-US" altLang="zh-CN" dirty="0"/>
                  <a:t>x0</a:t>
                </a:r>
                <a:r>
                  <a:rPr kumimoji="1" lang="zh-CN" altLang="en-US" dirty="0"/>
                  <a:t>和时间</a:t>
                </a:r>
                <a:r>
                  <a:rPr kumimoji="1" lang="en-US" altLang="zh-CN" dirty="0"/>
                  <a:t>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dirty="0"/>
                  <a:t>采样</a:t>
                </a:r>
                <a:r>
                  <a:rPr lang="zh-CN" altLang="en-US" sz="1200" i="0">
                    <a:latin typeface="Cambria Math" panose="02040503050406030204" pitchFamily="18" charset="0"/>
                  </a:rPr>
                  <a:t>𝜀</a:t>
                </a:r>
                <a:endParaRPr lang="zh-CN" altLang="en-US" dirty="0"/>
              </a:p>
              <a:p>
                <a:r>
                  <a:rPr kumimoji="1" lang="zh-CN" altLang="en-US" dirty="0"/>
                  <a:t>优化目标</a:t>
                </a:r>
              </a:p>
            </p:txBody>
          </p:sp>
        </mc:Fallback>
      </mc:AlternateContent>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22</a:t>
            </a:fld>
            <a:endParaRPr lang="de-DE"/>
          </a:p>
        </p:txBody>
      </p:sp>
    </p:spTree>
    <p:extLst>
      <p:ext uri="{BB962C8B-B14F-4D97-AF65-F5344CB8AC3E}">
        <p14:creationId xmlns:p14="http://schemas.microsoft.com/office/powerpoint/2010/main" val="19922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有一个</a:t>
                </a:r>
                <a:r>
                  <a:rPr kumimoji="1" lang="en-US" altLang="zh-CN" dirty="0"/>
                  <a:t>x0</a:t>
                </a:r>
                <a:r>
                  <a:rPr kumimoji="1" lang="zh-CN" altLang="en-US" dirty="0"/>
                  <a:t>和时间</a:t>
                </a:r>
                <a:r>
                  <a:rPr kumimoji="1" lang="en-US" altLang="zh-CN" dirty="0"/>
                  <a:t>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dirty="0"/>
                  <a:t>采样</a:t>
                </a:r>
                <a14:m>
                  <m:oMath xmlns:m="http://schemas.openxmlformats.org/officeDocument/2006/math">
                    <m:r>
                      <a:rPr lang="zh-CN" altLang="en-US" sz="1200" i="1" smtClean="0">
                        <a:latin typeface="Cambria Math" panose="02040503050406030204" pitchFamily="18" charset="0"/>
                      </a:rPr>
                      <m:t>𝜀</m:t>
                    </m:r>
                  </m:oMath>
                </a14:m>
                <a:endParaRPr lang="zh-CN" altLang="en-US" dirty="0"/>
              </a:p>
              <a:p>
                <a:r>
                  <a:rPr kumimoji="1" lang="zh-CN" altLang="en-US" dirty="0"/>
                  <a:t>优化目标</a:t>
                </a:r>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有一个</a:t>
                </a:r>
                <a:r>
                  <a:rPr kumimoji="1" lang="en-US" altLang="zh-CN" dirty="0"/>
                  <a:t>x0</a:t>
                </a:r>
                <a:r>
                  <a:rPr kumimoji="1" lang="zh-CN" altLang="en-US" dirty="0"/>
                  <a:t>和时间</a:t>
                </a:r>
                <a:r>
                  <a:rPr kumimoji="1" lang="en-US" altLang="zh-CN" dirty="0"/>
                  <a:t>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dirty="0"/>
                  <a:t>采样</a:t>
                </a:r>
                <a:r>
                  <a:rPr lang="zh-CN" altLang="en-US" sz="1200" i="0">
                    <a:latin typeface="Cambria Math" panose="02040503050406030204" pitchFamily="18" charset="0"/>
                  </a:rPr>
                  <a:t>𝜀</a:t>
                </a:r>
                <a:endParaRPr lang="zh-CN" altLang="en-US" dirty="0"/>
              </a:p>
              <a:p>
                <a:r>
                  <a:rPr kumimoji="1" lang="zh-CN" altLang="en-US" dirty="0"/>
                  <a:t>优化目标</a:t>
                </a:r>
              </a:p>
            </p:txBody>
          </p:sp>
        </mc:Fallback>
      </mc:AlternateContent>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23</a:t>
            </a:fld>
            <a:endParaRPr lang="de-DE"/>
          </a:p>
        </p:txBody>
      </p:sp>
    </p:spTree>
    <p:extLst>
      <p:ext uri="{BB962C8B-B14F-4D97-AF65-F5344CB8AC3E}">
        <p14:creationId xmlns:p14="http://schemas.microsoft.com/office/powerpoint/2010/main" val="1891221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对于多模态的条件输入，提出了</a:t>
            </a:r>
            <a:r>
              <a:rPr lang="en-US" altLang="zh-CN" dirty="0">
                <a:latin typeface="宋体" panose="02010600030101010101" pitchFamily="2" charset="-122"/>
                <a:ea typeface="宋体" panose="02010600030101010101" pitchFamily="2" charset="-122"/>
                <a:cs typeface="Times New Roman" panose="02020603050405020304" pitchFamily="18" charset="0"/>
              </a:rPr>
              <a:t>domain specific encoder </a:t>
            </a:r>
            <a:r>
              <a:rPr lang="zh-CN" altLang="en-US" dirty="0">
                <a:latin typeface="宋体" panose="02010600030101010101" pitchFamily="2" charset="-122"/>
                <a:ea typeface="宋体" panose="02010600030101010101" pitchFamily="2" charset="-122"/>
                <a:cs typeface="Times New Roman" panose="02020603050405020304" pitchFamily="18" charset="0"/>
              </a:rPr>
              <a:t>不同模态的（比如</a:t>
            </a:r>
            <a:r>
              <a:rPr lang="en-US" altLang="zh-CN" dirty="0">
                <a:latin typeface="宋体" panose="02010600030101010101" pitchFamily="2" charset="-122"/>
                <a:ea typeface="宋体" panose="02010600030101010101" pitchFamily="2" charset="-122"/>
                <a:cs typeface="Times New Roman" panose="02020603050405020304" pitchFamily="18" charset="0"/>
              </a:rPr>
              <a:t>text, class, image</a:t>
            </a:r>
            <a:r>
              <a:rPr lang="zh-CN" altLang="en-US" dirty="0">
                <a:latin typeface="宋体" panose="02010600030101010101" pitchFamily="2" charset="-122"/>
                <a:ea typeface="宋体" panose="02010600030101010101" pitchFamily="2" charset="-122"/>
                <a:cs typeface="Times New Roman" panose="02020603050405020304" pitchFamily="18" charset="0"/>
              </a:rPr>
              <a:t>等）转成中间表达</a:t>
            </a:r>
            <a:r>
              <a:rPr lang="en-US" altLang="zh-CN" dirty="0">
                <a:latin typeface="宋体" panose="02010600030101010101" pitchFamily="2" charset="-122"/>
                <a:ea typeface="宋体" panose="02010600030101010101" pitchFamily="2" charset="-122"/>
                <a:cs typeface="Times New Roman" panose="02020603050405020304" pitchFamily="18" charset="0"/>
              </a:rPr>
              <a:t>(intermediate representation)</a:t>
            </a:r>
            <a:r>
              <a:rPr lang="zh-CN" altLang="en-US" dirty="0">
                <a:latin typeface="宋体" panose="02010600030101010101" pitchFamily="2" charset="-122"/>
                <a:ea typeface="宋体" panose="02010600030101010101" pitchFamily="2" charset="-122"/>
                <a:cs typeface="Times New Roman" panose="02020603050405020304" pitchFamily="18" charset="0"/>
              </a:rPr>
              <a:t>，再利用</a:t>
            </a:r>
            <a:r>
              <a:rPr lang="en-US" altLang="zh-CN" dirty="0">
                <a:latin typeface="宋体" panose="02010600030101010101" pitchFamily="2" charset="-122"/>
                <a:ea typeface="宋体" panose="02010600030101010101" pitchFamily="2" charset="-122"/>
                <a:cs typeface="Times New Roman" panose="02020603050405020304" pitchFamily="18" charset="0"/>
              </a:rPr>
              <a:t>cross-attention</a:t>
            </a:r>
            <a:r>
              <a:rPr lang="zh-CN" altLang="en-US" dirty="0">
                <a:latin typeface="宋体" panose="02010600030101010101" pitchFamily="2" charset="-122"/>
                <a:ea typeface="宋体" panose="02010600030101010101" pitchFamily="2" charset="-122"/>
                <a:cs typeface="Times New Roman" panose="02020603050405020304" pitchFamily="18" charset="0"/>
              </a:rPr>
              <a:t>来嵌入到</a:t>
            </a:r>
            <a:r>
              <a:rPr lang="en-US" altLang="zh-CN" dirty="0" err="1">
                <a:latin typeface="宋体" panose="02010600030101010101" pitchFamily="2" charset="-122"/>
                <a:ea typeface="宋体" panose="02010600030101010101" pitchFamily="2" charset="-122"/>
                <a:cs typeface="Times New Roman" panose="02020603050405020304" pitchFamily="18" charset="0"/>
              </a:rPr>
              <a:t>UNet</a:t>
            </a:r>
            <a:r>
              <a:rPr lang="zh-CN" altLang="en-US" dirty="0">
                <a:latin typeface="宋体" panose="02010600030101010101" pitchFamily="2" charset="-122"/>
                <a:ea typeface="宋体" panose="02010600030101010101" pitchFamily="2" charset="-122"/>
                <a:cs typeface="Times New Roman" panose="02020603050405020304" pitchFamily="18" charset="0"/>
              </a:rPr>
              <a:t>中去</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24</a:t>
            </a:fld>
            <a:endParaRPr lang="de-DE"/>
          </a:p>
        </p:txBody>
      </p:sp>
    </p:spTree>
    <p:extLst>
      <p:ext uri="{BB962C8B-B14F-4D97-AF65-F5344CB8AC3E}">
        <p14:creationId xmlns:p14="http://schemas.microsoft.com/office/powerpoint/2010/main" val="167524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(1)naïve</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尝试将</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llm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和</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分别直接应用于我们管道的前两个步骤，结果失败了。</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毫不奇怪，生成的图像彼此完全独立。虽然它们各自都有自己的提示，但这些图像的语义内容是完全脱节的</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语义连贯</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，整体内容差异很大，包括前景和背景</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相同连贯</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，相邻帧不能平滑连接</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时间连贯</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a:t>
            </a:r>
            <a:endParaRPr lang="zh-CN" altLang="en-US" dirty="0"/>
          </a:p>
          <a:p>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zero-shot Free-Bloom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根据输入提示生成生动、高质量、充满语义意义的视频。最重要的是，</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Free-Bloom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与现有的基于</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的扩展兼容，可以应用于其他任务，如用户特定概念的个性化和从开始帧开始的视频预测。</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我们的关键见解是利用大型语言模型</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llm</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作为导演，而预训练的图像扩散模型作为帧动画器。</a:t>
            </a:r>
          </a:p>
          <a:p>
            <a:br>
              <a:rPr lang="zh-CN" altLang="en-US" dirty="0"/>
            </a:b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25</a:t>
            </a:fld>
            <a:endParaRPr lang="de-DE"/>
          </a:p>
        </p:txBody>
      </p:sp>
    </p:spTree>
    <p:extLst>
      <p:ext uri="{BB962C8B-B14F-4D97-AF65-F5344CB8AC3E}">
        <p14:creationId xmlns:p14="http://schemas.microsoft.com/office/powerpoint/2010/main" val="4165835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语义连贯性，生成的每一帧</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准确地描述了整个叙事</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个体的一致性，每一帧的主体目标是一致的</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时间一致性：帧与帧之间的一致性和连贯性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双路径插值，上下文（生成的图像）去噪过程（对均值和方差）</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26</a:t>
            </a:fld>
            <a:endParaRPr lang="de-DE"/>
          </a:p>
        </p:txBody>
      </p:sp>
    </p:spTree>
    <p:extLst>
      <p:ext uri="{BB962C8B-B14F-4D97-AF65-F5344CB8AC3E}">
        <p14:creationId xmlns:p14="http://schemas.microsoft.com/office/powerpoint/2010/main" val="204783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可以先看一下整个</a:t>
            </a:r>
            <a:r>
              <a:rPr lang="en-US" altLang="zh-CN" dirty="0"/>
              <a:t>pipeline</a:t>
            </a:r>
            <a:r>
              <a:rPr lang="zh-CN" altLang="en-US" dirty="0"/>
              <a:t>，</a:t>
            </a:r>
            <a:endParaRPr lang="en-US" altLang="zh-CN" dirty="0"/>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提出了一个名为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Free-Bloom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的零镜头文本到视频生成</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pipeline</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，其中生成的视频由</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llm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指导，由</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生成动画。</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如图所示，</a:t>
            </a:r>
            <a:r>
              <a:rPr lang="zh-CN" altLang="en-US" dirty="0"/>
              <a:t>整个</a:t>
            </a:r>
            <a:r>
              <a:rPr lang="en-US" altLang="zh-CN" dirty="0"/>
              <a:t>pipeline</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由三个连续的阶段组成</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串行提示、视频生成和插值授权。</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给定一个文本提示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T, Free-Bloom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首先在前两个阶段生成一个低帧率的视频</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V1∈R f×3×h×w</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该视频包含</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f</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帧，帧大小为</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h×w</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。然后，插值授权模块填充帧之间的空白，以提高连续性。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dirty="0">
                <a:solidFill>
                  <a:srgbClr val="000000"/>
                </a:solidFill>
                <a:effectLst/>
                <a:highlight>
                  <a:srgbClr val="FFFFFF"/>
                </a:highlight>
                <a:latin typeface="Arial" panose="020B0604020202020204" pitchFamily="34" charset="0"/>
              </a:rPr>
              <a:t>Serial Prompting</a:t>
            </a:r>
            <a:endParaRPr lang="zh-CN" altLang="en-US" sz="1200" dirty="0"/>
          </a:p>
          <a:p>
            <a:r>
              <a:rPr lang="zh-CN" altLang="en-US" dirty="0"/>
              <a:t>主要包含两个提示模板</a:t>
            </a:r>
            <a:endParaRPr lang="en-US" altLang="zh-CN" dirty="0"/>
          </a:p>
          <a:p>
            <a:r>
              <a:rPr lang="zh-CN" altLang="en-US" dirty="0"/>
              <a:t>（</a:t>
            </a:r>
            <a:r>
              <a:rPr lang="en-US" altLang="zh-CN" dirty="0"/>
              <a:t>1)</a:t>
            </a:r>
            <a:r>
              <a:rPr lang="zh-CN" altLang="en-US" dirty="0"/>
              <a:t>描述每一帧的主要内容</a:t>
            </a:r>
            <a:endParaRPr lang="en-US" altLang="zh-CN" b="0" i="0" dirty="0">
              <a:solidFill>
                <a:schemeClr val="tx1"/>
              </a:solidFill>
              <a:effectLst/>
              <a:latin typeface="Arial" panose="020B0604020202020204" pitchFamily="34" charset="0"/>
              <a:ea typeface="+mn-ea"/>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生成的初始描述具有自由的语言结构，每一个描述中的文本都是碎片化的，导致单个框架的信息不足</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2</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）进一步指导具有上述初始描述的</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llm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生成具有一致语言结构的</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f</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个提示语序列</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视频生成模块旨在使</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符合提示序列</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t1:f</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，以生成语义、相同和时间相干的帧。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然而，简单地从不同的提示生成静止图像会导致一组不相关的图像，这些图像不能被排序成连贯的视频。为了解决这个问题，确保帧之间的连续性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出从帧的联合概率分布而不是独立分布中对帧扩散过程中的初始噪声进行采样</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endParaRPr lang="en-US" altLang="zh-CN" dirty="0"/>
          </a:p>
          <a:p>
            <a:r>
              <a:rPr lang="zh-CN" altLang="en-US" dirty="0"/>
              <a:t>插值增强</a:t>
            </a:r>
            <a:endParaRPr lang="en-US" altLang="zh-CN" dirty="0"/>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们提出了生成中间潜变量的双插值路径，其中上下文路径在上下文框架之间插值潜变量以保证时间一致性，而去噪路径在</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DDIM[43]</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去噪过程中插值隐含变量以插值文本嵌入为条件，以提高语义一致性。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27</a:t>
            </a:fld>
            <a:endParaRPr lang="de-DE"/>
          </a:p>
        </p:txBody>
      </p:sp>
    </p:spTree>
    <p:extLst>
      <p:ext uri="{BB962C8B-B14F-4D97-AF65-F5344CB8AC3E}">
        <p14:creationId xmlns:p14="http://schemas.microsoft.com/office/powerpoint/2010/main" val="1550553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构造联合分布噪声原因：</a:t>
            </a:r>
            <a:endParaRPr lang="en-US" altLang="zh-CN" dirty="0"/>
          </a:p>
          <a:p>
            <a:r>
              <a:rPr lang="zh-CN" altLang="en-US" dirty="0"/>
              <a:t>（</a:t>
            </a:r>
            <a:r>
              <a:rPr lang="en-US" altLang="zh-CN" dirty="0"/>
              <a:t>1</a:t>
            </a:r>
            <a:r>
              <a:rPr lang="zh-CN" altLang="en-US" dirty="0"/>
              <a:t>）如果</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每帧相同的噪声导致</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在相似的文本条件下生成具有相似内容的图像序列，</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   虽然这一特性可能有助于实现帧之间的时间一致性，但它可能会限制主体的自然变化，从而显著降低整体视频质量。</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2</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）如果从独立的噪声中生成图像，尽管生成的图像具有自然变化的内容，在保持跨帧一致性方面存在问题。</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所以每一帧中噪声有些部分是有相关性的，有的是独立的</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针对这些观测，通过联合分布和独立分布来构造初始噪声。</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28</a:t>
            </a:fld>
            <a:endParaRPr lang="de-DE"/>
          </a:p>
        </p:txBody>
      </p:sp>
    </p:spTree>
    <p:extLst>
      <p:ext uri="{BB962C8B-B14F-4D97-AF65-F5344CB8AC3E}">
        <p14:creationId xmlns:p14="http://schemas.microsoft.com/office/powerpoint/2010/main" val="2862728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构造联合分布噪声原因：</a:t>
            </a:r>
            <a:endParaRPr lang="en-US" altLang="zh-CN" dirty="0"/>
          </a:p>
          <a:p>
            <a:r>
              <a:rPr lang="zh-CN" altLang="en-US" dirty="0"/>
              <a:t>（</a:t>
            </a:r>
            <a:r>
              <a:rPr lang="en-US" altLang="zh-CN" dirty="0"/>
              <a:t>1</a:t>
            </a:r>
            <a:r>
              <a:rPr lang="zh-CN" altLang="en-US" dirty="0"/>
              <a:t>）如果</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每帧相同的噪声导致</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LDM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在相似的文本条件下生成具有相似内容的图像序列，</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   虽然这一特性可能有助于实现帧之间的时间一致性，但它可能会限制主体的自然变化，从而显著降低整体视频质量。</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2</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）如果从独立的噪声中生成图像，尽管生成的图像具有自然变化的内容，在保持跨帧一致性方面存在问题。</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所以每一帧中噪声有些部分是有相关性的，有的是独立的</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针对这些观测，通过联合分布和独立分布来构造初始噪声。</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29</a:t>
            </a:fld>
            <a:endParaRPr lang="de-DE"/>
          </a:p>
        </p:txBody>
      </p:sp>
    </p:spTree>
    <p:extLst>
      <p:ext uri="{BB962C8B-B14F-4D97-AF65-F5344CB8AC3E}">
        <p14:creationId xmlns:p14="http://schemas.microsoft.com/office/powerpoint/2010/main" val="271493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en-US" altLang="zh-CN" b="0" i="0" dirty="0">
                <a:solidFill>
                  <a:srgbClr val="333333"/>
                </a:solidFill>
                <a:effectLst/>
                <a:highlight>
                  <a:srgbClr val="FFFFFF"/>
                </a:highlight>
                <a:latin typeface="-apple-system"/>
              </a:rPr>
              <a:t>3D</a:t>
            </a:r>
            <a:r>
              <a:rPr lang="zh-CN" altLang="en-US" b="0" i="0" dirty="0">
                <a:solidFill>
                  <a:srgbClr val="333333"/>
                </a:solidFill>
                <a:effectLst/>
                <a:highlight>
                  <a:srgbClr val="FFFFFF"/>
                </a:highlight>
                <a:latin typeface="-apple-system"/>
              </a:rPr>
              <a:t>虚拟试穿依赖于</a:t>
            </a:r>
            <a:r>
              <a:rPr lang="en-US" altLang="zh-CN" b="0" i="0" dirty="0">
                <a:solidFill>
                  <a:srgbClr val="333333"/>
                </a:solidFill>
                <a:effectLst/>
                <a:highlight>
                  <a:srgbClr val="FFFFFF"/>
                </a:highlight>
                <a:latin typeface="-apple-system"/>
              </a:rPr>
              <a:t>3D</a:t>
            </a:r>
            <a:r>
              <a:rPr lang="zh-CN" altLang="en-US" b="0" i="0" dirty="0">
                <a:solidFill>
                  <a:srgbClr val="333333"/>
                </a:solidFill>
                <a:effectLst/>
                <a:highlight>
                  <a:srgbClr val="FFFFFF"/>
                </a:highlight>
                <a:latin typeface="-apple-system"/>
              </a:rPr>
              <a:t>数据测量和建模，而</a:t>
            </a:r>
            <a:r>
              <a:rPr lang="en-US" altLang="zh-CN" b="0" i="0" dirty="0">
                <a:solidFill>
                  <a:srgbClr val="333333"/>
                </a:solidFill>
                <a:effectLst/>
                <a:highlight>
                  <a:srgbClr val="FFFFFF"/>
                </a:highlight>
                <a:latin typeface="-apple-system"/>
              </a:rPr>
              <a:t>2D</a:t>
            </a:r>
            <a:r>
              <a:rPr lang="zh-CN" altLang="en-US" b="0" i="0" dirty="0">
                <a:solidFill>
                  <a:srgbClr val="333333"/>
                </a:solidFill>
                <a:effectLst/>
                <a:highlight>
                  <a:srgbClr val="FFFFFF"/>
                </a:highlight>
                <a:latin typeface="-apple-system"/>
              </a:rPr>
              <a:t>虚拟试穿则不需要</a:t>
            </a:r>
            <a:r>
              <a:rPr lang="en-US" altLang="zh-CN" b="0" i="0" dirty="0">
                <a:solidFill>
                  <a:srgbClr val="333333"/>
                </a:solidFill>
                <a:effectLst/>
                <a:highlight>
                  <a:srgbClr val="FFFFFF"/>
                </a:highlight>
                <a:latin typeface="-apple-system"/>
              </a:rPr>
              <a:t>3D</a:t>
            </a:r>
            <a:r>
              <a:rPr lang="zh-CN" altLang="en-US" b="0" i="0" dirty="0">
                <a:solidFill>
                  <a:srgbClr val="333333"/>
                </a:solidFill>
                <a:effectLst/>
                <a:highlight>
                  <a:srgbClr val="FFFFFF"/>
                </a:highlight>
                <a:latin typeface="-apple-system"/>
              </a:rPr>
              <a:t>数据，因此得到了广泛的使用。</a:t>
            </a:r>
            <a:r>
              <a:rPr lang="en-US" altLang="zh-CN" b="0" i="0" dirty="0">
                <a:solidFill>
                  <a:srgbClr val="333333"/>
                </a:solidFill>
                <a:effectLst/>
                <a:highlight>
                  <a:srgbClr val="FFFFFF"/>
                </a:highlight>
                <a:latin typeface="-apple-system"/>
              </a:rPr>
              <a:t>2D</a:t>
            </a:r>
            <a:r>
              <a:rPr lang="zh-CN" altLang="en-US" b="0" i="0" dirty="0">
                <a:solidFill>
                  <a:srgbClr val="333333"/>
                </a:solidFill>
                <a:effectLst/>
                <a:highlight>
                  <a:srgbClr val="FFFFFF"/>
                </a:highlight>
                <a:latin typeface="-apple-system"/>
              </a:rPr>
              <a:t>图像方法在技术实现上更为简单，不需要复杂的</a:t>
            </a:r>
            <a:r>
              <a:rPr lang="en-US" altLang="zh-CN" b="0" i="0" dirty="0">
                <a:solidFill>
                  <a:srgbClr val="333333"/>
                </a:solidFill>
                <a:effectLst/>
                <a:highlight>
                  <a:srgbClr val="FFFFFF"/>
                </a:highlight>
                <a:latin typeface="-apple-system"/>
              </a:rPr>
              <a:t>3D</a:t>
            </a:r>
            <a:r>
              <a:rPr lang="zh-CN" altLang="en-US" b="0" i="0" dirty="0">
                <a:solidFill>
                  <a:srgbClr val="333333"/>
                </a:solidFill>
                <a:effectLst/>
                <a:highlight>
                  <a:srgbClr val="FFFFFF"/>
                </a:highlight>
                <a:latin typeface="-apple-system"/>
              </a:rPr>
              <a:t>建模和测量过程。</a:t>
            </a:r>
            <a:endParaRPr lang="en-US" altLang="zh-CN" b="0" i="0" dirty="0">
              <a:solidFill>
                <a:srgbClr val="333333"/>
              </a:solidFill>
              <a:effectLst/>
              <a:highlight>
                <a:srgbClr val="FFFFFF"/>
              </a:highlight>
              <a:latin typeface="-apple-system"/>
            </a:endParaRPr>
          </a:p>
          <a:p>
            <a:r>
              <a:rPr lang="en-US" altLang="zh-CN" b="0" i="0" dirty="0">
                <a:solidFill>
                  <a:srgbClr val="333333"/>
                </a:solidFill>
                <a:effectLst/>
                <a:highlight>
                  <a:srgbClr val="FFFFFF"/>
                </a:highlight>
                <a:latin typeface="-apple-system"/>
              </a:rPr>
              <a:t>3D</a:t>
            </a:r>
            <a:r>
              <a:rPr lang="zh-CN" altLang="en-US" b="0" i="0" dirty="0">
                <a:solidFill>
                  <a:srgbClr val="333333"/>
                </a:solidFill>
                <a:effectLst/>
                <a:highlight>
                  <a:srgbClr val="FFFFFF"/>
                </a:highlight>
                <a:latin typeface="-apple-system"/>
              </a:rPr>
              <a:t>建模数据</a:t>
            </a:r>
            <a:endParaRPr lang="en-US" altLang="zh-CN" b="0" i="0" dirty="0">
              <a:solidFill>
                <a:srgbClr val="333333"/>
              </a:solidFill>
              <a:effectLst/>
              <a:highlight>
                <a:srgbClr val="FFFFFF"/>
              </a:highlight>
              <a:latin typeface="-apple-system"/>
            </a:endParaRPr>
          </a:p>
          <a:p>
            <a:r>
              <a:rPr lang="en-US" altLang="zh-CN" b="0" i="0" dirty="0">
                <a:solidFill>
                  <a:srgbClr val="333333"/>
                </a:solidFill>
                <a:effectLst/>
                <a:highlight>
                  <a:srgbClr val="FFFFFF"/>
                </a:highlight>
                <a:latin typeface="-apple-system"/>
              </a:rPr>
              <a:t>2D</a:t>
            </a:r>
            <a:r>
              <a:rPr lang="zh-CN" altLang="en-US" b="0" i="0" dirty="0">
                <a:solidFill>
                  <a:srgbClr val="333333"/>
                </a:solidFill>
                <a:effectLst/>
                <a:highlight>
                  <a:srgbClr val="FFFFFF"/>
                </a:highlight>
                <a:latin typeface="-apple-system"/>
              </a:rPr>
              <a:t>图像数据</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2</a:t>
            </a:fld>
            <a:endParaRPr lang="de-DE"/>
          </a:p>
        </p:txBody>
      </p:sp>
    </p:spTree>
    <p:extLst>
      <p:ext uri="{BB962C8B-B14F-4D97-AF65-F5344CB8AC3E}">
        <p14:creationId xmlns:p14="http://schemas.microsoft.com/office/powerpoint/2010/main" val="1674316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在该方法中，每一帧以不同的提示为条件，不仅需要保持时间和个体的一致性，而且需要保持与各自提示的语义连贯性，</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总之，我们的推理策略考虑了扩散过程中的时间步长。最初的步骤侧重于上下文框架，以形成粗粒度的形状和布局。随着我们的进步，生成完整的图像，强调在语义信息的条件下产生准确的轮廓。</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31</a:t>
            </a:fld>
            <a:endParaRPr lang="de-DE"/>
          </a:p>
        </p:txBody>
      </p:sp>
    </p:spTree>
    <p:extLst>
      <p:ext uri="{BB962C8B-B14F-4D97-AF65-F5344CB8AC3E}">
        <p14:creationId xmlns:p14="http://schemas.microsoft.com/office/powerpoint/2010/main" val="3823196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理想情况下，</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i2v - 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使用条件图像作为辅助内容指导，从噪声输入中预测干净的视频。然而，在大时间步长下，严重损坏的输入保留了最小的视频细节，导致模型倾向于过度依赖细节条件图像，而忽略了从噪声输入合成视频的关键任务。</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34</a:t>
            </a:fld>
            <a:endParaRPr lang="de-DE"/>
          </a:p>
        </p:txBody>
      </p:sp>
    </p:spTree>
    <p:extLst>
      <p:ext uri="{BB962C8B-B14F-4D97-AF65-F5344CB8AC3E}">
        <p14:creationId xmlns:p14="http://schemas.microsoft.com/office/powerpoint/2010/main" val="2858559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为了弥合训练与推理之间的差距，我们提出最小化初始噪声分布</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pM</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(XM)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与扩散过程在时刻</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的实际边际分布之间的</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KL</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散度</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35</a:t>
            </a:fld>
            <a:endParaRPr lang="de-DE"/>
          </a:p>
        </p:txBody>
      </p:sp>
    </p:spTree>
    <p:extLst>
      <p:ext uri="{BB962C8B-B14F-4D97-AF65-F5344CB8AC3E}">
        <p14:creationId xmlns:p14="http://schemas.microsoft.com/office/powerpoint/2010/main" val="1932114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本节介绍在培</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我们在</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y0</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上提出了一个噪音分布，它引入了大量的噪音来防止泄漏，同时保持一个更干净的</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y0</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来帮助内容生成。如前所述，随着时间的推移，</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Xt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对</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X0</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的信息越来越少，从而增加了泄漏的风险。这一见解使我们开发了一个随时间变化的噪声分布</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pt(βs)(</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时间噪声</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。设计原则是有利于高噪声训阶段解决此问题的方法。如</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3.1</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节所述，条件图像</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y0</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仍然是目标视频的信息，导致</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i2v - dm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过度依赖它。因此，一个直观的想法是扰乱你，以减轻对它的依赖</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其中</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logit(βs /βm)</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服从以</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µ(t)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为中心的正态分布，标准差为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1</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36</a:t>
            </a:fld>
            <a:endParaRPr lang="de-DE"/>
          </a:p>
        </p:txBody>
      </p:sp>
    </p:spTree>
    <p:extLst>
      <p:ext uri="{BB962C8B-B14F-4D97-AF65-F5344CB8AC3E}">
        <p14:creationId xmlns:p14="http://schemas.microsoft.com/office/powerpoint/2010/main" val="301544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代码未开源</a:t>
            </a:r>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4</a:t>
            </a:fld>
            <a:endParaRPr lang="de-DE"/>
          </a:p>
        </p:txBody>
      </p:sp>
    </p:spTree>
    <p:extLst>
      <p:ext uri="{BB962C8B-B14F-4D97-AF65-F5344CB8AC3E}">
        <p14:creationId xmlns:p14="http://schemas.microsoft.com/office/powerpoint/2010/main" val="240428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人物图像，（加噪后送入</a:t>
            </a:r>
            <a:r>
              <a:rPr lang="en-US" altLang="zh-CN" dirty="0" err="1"/>
              <a:t>unet</a:t>
            </a:r>
            <a:r>
              <a:rPr lang="zh-CN" altLang="en-US" dirty="0"/>
              <a:t>网络），服装不可知的人物图像，人物衣服</a:t>
            </a:r>
            <a:r>
              <a:rPr lang="en-US" altLang="zh-CN" dirty="0"/>
              <a:t>mask</a:t>
            </a:r>
            <a:r>
              <a:rPr lang="zh-CN" altLang="en-US" dirty="0"/>
              <a:t>，人体的</a:t>
            </a:r>
            <a:r>
              <a:rPr lang="en-US" altLang="zh-CN" dirty="0"/>
              <a:t>pose</a:t>
            </a:r>
            <a:r>
              <a:rPr lang="zh-CN" altLang="en-US" dirty="0"/>
              <a:t>分割</a:t>
            </a:r>
            <a:r>
              <a:rPr lang="en-US" altLang="zh-CN" dirty="0"/>
              <a:t>mask</a:t>
            </a:r>
            <a:r>
              <a:rPr lang="zh-CN" altLang="en-US" dirty="0"/>
              <a:t>，</a:t>
            </a:r>
            <a:endParaRPr lang="en-US" altLang="zh-CN" dirty="0"/>
          </a:p>
          <a:p>
            <a:r>
              <a:rPr lang="zh-CN" altLang="en-US" dirty="0"/>
              <a:t>服装图像</a:t>
            </a:r>
            <a:endParaRPr lang="en-US" altLang="zh-CN" dirty="0"/>
          </a:p>
          <a:p>
            <a:r>
              <a:rPr lang="zh-CN" altLang="en-US" dirty="0"/>
              <a:t>最后生成换装后的人物图像</a:t>
            </a:r>
            <a:endParaRPr lang="en-US" altLang="zh-CN" dirty="0"/>
          </a:p>
          <a:p>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5</a:t>
            </a:fld>
            <a:endParaRPr lang="de-DE"/>
          </a:p>
        </p:txBody>
      </p:sp>
    </p:spTree>
    <p:extLst>
      <p:ext uri="{BB962C8B-B14F-4D97-AF65-F5344CB8AC3E}">
        <p14:creationId xmlns:p14="http://schemas.microsoft.com/office/powerpoint/2010/main" val="39803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接下来主要讲一下视频虚拟试穿生成的一个</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pipeline</a:t>
                </a:r>
              </a:p>
              <a:p>
                <a:pPr algn="just"/>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X_g</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是红色</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X_d</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是灰色</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14:m>
                  <m:oMath xmlns:m="http://schemas.openxmlformats.org/officeDocument/2006/math">
                    <m:sSubSup>
                      <m:sSubSupPr>
                        <m:ctrlPr>
                          <a:rPr lang="en-US" altLang="zh-CN" i="1" dirty="0" smtClean="0">
                            <a:latin typeface="Cambria Math" panose="02040503050406030204" pitchFamily="18" charset="0"/>
                          </a:rPr>
                        </m:ctrlPr>
                      </m:sSubSupPr>
                      <m:e>
                        <m:r>
                          <a:rPr lang="en-US" altLang="zh-CN" i="1" smtClean="0">
                            <a:latin typeface="Cambria Math" panose="02040503050406030204" pitchFamily="18" charset="0"/>
                          </a:rPr>
                          <m:t>𝑟</m:t>
                        </m:r>
                        <m:r>
                          <a:rPr lang="en-US" altLang="zh-CN" b="0" i="1" smtClean="0">
                            <a:latin typeface="Cambria Math" panose="02040503050406030204" pitchFamily="18" charset="0"/>
                          </a:rPr>
                          <m:t>𝑒𝑠h𝑎𝑝𝑒</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sub>
                        <m:r>
                          <a:rPr lang="en-US" altLang="zh-CN" b="0" i="1" dirty="0" smtClean="0">
                            <a:latin typeface="Cambria Math" panose="02040503050406030204" pitchFamily="18" charset="0"/>
                          </a:rPr>
                          <m:t> </m:t>
                        </m:r>
                      </m:sub>
                      <m:sup>
                        <m:r>
                          <a:rPr lang="en-US" altLang="zh-CN" b="0" i="1" dirty="0" smtClean="0">
                            <a:latin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sup>
                    </m:sSup>
                  </m:oMath>
                </a14:m>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000000"/>
                    </a:solidFill>
                    <a:highlight>
                      <a:srgbClr val="FFFFFF"/>
                    </a:highlight>
                    <a:latin typeface="微软雅黑" panose="020B0503020204020204" pitchFamily="34" charset="-122"/>
                    <a:ea typeface="微软雅黑" panose="020B0503020204020204" pitchFamily="34" charset="-122"/>
                  </a:rPr>
                  <a:t>temporal</a:t>
                </a:r>
                <a:r>
                  <a:rPr lang="zh-CN" altLang="en-US" sz="1200" dirty="0">
                    <a:solidFill>
                      <a:srgbClr val="000000"/>
                    </a:solidFill>
                    <a:highlight>
                      <a:srgbClr val="FFFFFF"/>
                    </a:highlight>
                    <a:latin typeface="微软雅黑" panose="020B0503020204020204" pitchFamily="34" charset="-122"/>
                    <a:ea typeface="微软雅黑" panose="020B0503020204020204" pitchFamily="34" charset="-122"/>
                  </a:rPr>
                  <a:t> </a:t>
                </a:r>
                <a:r>
                  <a:rPr lang="en-US" altLang="zh-CN" sz="1200" dirty="0">
                    <a:solidFill>
                      <a:srgbClr val="000000"/>
                    </a:solidFill>
                    <a:highlight>
                      <a:srgbClr val="FFFFFF"/>
                    </a:highlight>
                    <a:latin typeface="微软雅黑" panose="020B0503020204020204" pitchFamily="34" charset="-122"/>
                    <a:ea typeface="微软雅黑" panose="020B0503020204020204" pitchFamily="34" charset="-122"/>
                  </a:rPr>
                  <a:t>layers</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沿着维度</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f</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进行自我注意</a:t>
                </a:r>
                <a:endParaRPr lang="zh-CN" altLang="en-US" sz="1200" dirty="0"/>
              </a:p>
              <a:p>
                <a:pPr algn="just"/>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进一步增强服装的特色。此外，</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CLIP</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图像嵌入作为交叉注意层的条件。</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我们在原始</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中额外插入时间模块。这些模块旨在捕获和整合跨帧的时间信息，从而产生更连贯和流畅的视频输出。</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我们额外设计了一个姿态编码器</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。它接收由</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DensePose</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从原始视频中提取的姿态序列</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Ip∈R</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 3×F ×H×W</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，并合并到</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a:t>
                </a:r>
              </a:p>
              <a:p>
                <a:br>
                  <a:rPr lang="zh-CN" altLang="en-US" dirty="0"/>
                </a:b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原始</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的输入通道大小为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4</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。我们将初始卷积层扩展为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9(</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即</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4 + 4 + 1 = 9)</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个通道，权重初始化为零。为了对视频中的帧间信息进行建模，我们在</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中插入时间模块，使模型能够合成时间一致的结果。</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接下来主要讲一下视频虚拟试穿生成的一个</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pipeline</a:t>
                </a:r>
              </a:p>
              <a:p>
                <a:pPr algn="just"/>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X_g</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是红色</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X_d</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是灰色</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en-US" altLang="zh-CN" i="0" dirty="0">
                    <a:latin typeface="Cambria Math" panose="02040503050406030204" pitchFamily="18" charset="0"/>
                  </a:rPr>
                  <a:t>〖</a:t>
                </a:r>
                <a:r>
                  <a:rPr lang="en-US" altLang="zh-CN" i="0">
                    <a:latin typeface="Cambria Math" panose="02040503050406030204" pitchFamily="18" charset="0"/>
                  </a:rPr>
                  <a:t>𝑟</a:t>
                </a:r>
                <a:r>
                  <a:rPr lang="en-US" altLang="zh-CN" b="0" i="0">
                    <a:latin typeface="Cambria Math" panose="02040503050406030204" pitchFamily="18" charset="0"/>
                  </a:rPr>
                  <a:t>𝑒𝑠ℎ𝑎𝑝𝑒:𝑍</a:t>
                </a:r>
                <a:r>
                  <a:rPr lang="en-US" altLang="zh-CN" b="0" i="0" dirty="0">
                    <a:latin typeface="Cambria Math" panose="02040503050406030204" pitchFamily="18" charset="0"/>
                  </a:rPr>
                  <a:t>〗_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^((𝑏</a:t>
                </a:r>
                <a:r>
                  <a:rPr lang="en-US" altLang="zh-CN" i="0">
                    <a:latin typeface="Cambria Math" panose="02040503050406030204" pitchFamily="18" charset="0"/>
                    <a:ea typeface="Cambria Math" panose="02040503050406030204" pitchFamily="18" charset="0"/>
                  </a:rPr>
                  <a:t>×ℎ</a:t>
                </a:r>
                <a:r>
                  <a:rPr lang="en-US" altLang="zh-CN" b="0" i="0">
                    <a:latin typeface="Cambria Math" panose="02040503050406030204" pitchFamily="18" charset="0"/>
                    <a:ea typeface="Cambria Math" panose="02040503050406030204" pitchFamily="18" charset="0"/>
                  </a:rPr>
                  <a:t>×𝑤)×</a:t>
                </a:r>
                <a:r>
                  <a:rPr lang="en-US" altLang="zh-CN" i="0">
                    <a:latin typeface="Cambria Math" panose="02040503050406030204" pitchFamily="18" charset="0"/>
                    <a:ea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𝑐)</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000000"/>
                    </a:solidFill>
                    <a:highlight>
                      <a:srgbClr val="FFFFFF"/>
                    </a:highlight>
                    <a:latin typeface="微软雅黑" panose="020B0503020204020204" pitchFamily="34" charset="-122"/>
                    <a:ea typeface="微软雅黑" panose="020B0503020204020204" pitchFamily="34" charset="-122"/>
                  </a:rPr>
                  <a:t>temporal</a:t>
                </a:r>
                <a:r>
                  <a:rPr lang="zh-CN" altLang="en-US" sz="1200" dirty="0">
                    <a:solidFill>
                      <a:srgbClr val="000000"/>
                    </a:solidFill>
                    <a:highlight>
                      <a:srgbClr val="FFFFFF"/>
                    </a:highlight>
                    <a:latin typeface="微软雅黑" panose="020B0503020204020204" pitchFamily="34" charset="-122"/>
                    <a:ea typeface="微软雅黑" panose="020B0503020204020204" pitchFamily="34" charset="-122"/>
                  </a:rPr>
                  <a:t> </a:t>
                </a:r>
                <a:r>
                  <a:rPr lang="en-US" altLang="zh-CN" sz="1200" dirty="0">
                    <a:solidFill>
                      <a:srgbClr val="000000"/>
                    </a:solidFill>
                    <a:highlight>
                      <a:srgbClr val="FFFFFF"/>
                    </a:highlight>
                    <a:latin typeface="微软雅黑" panose="020B0503020204020204" pitchFamily="34" charset="-122"/>
                    <a:ea typeface="微软雅黑" panose="020B0503020204020204" pitchFamily="34" charset="-122"/>
                  </a:rPr>
                  <a:t>layers</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沿着维度</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f</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进行自我注意</a:t>
                </a:r>
                <a:endParaRPr lang="zh-CN" altLang="en-US" sz="1200" dirty="0"/>
              </a:p>
              <a:p>
                <a:pPr algn="just"/>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进一步增强服装的特色。此外，</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CLIP</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图像嵌入作为交叉注意层的条件。</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我们在原始</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中额外插入时间模块。这些模块旨在捕获和整合跨帧的时间信息，从而产生更连贯和流畅的视频输出。</a:t>
                </a:r>
                <a:endPar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我们额外设计了一个姿态编码器</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P(·)</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。它接收由</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DensePose</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从原始视频中提取的姿态序列</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Ip∈R</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 3×F ×H×W</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，并合并到</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a:t>
                </a:r>
              </a:p>
              <a:p>
                <a:br>
                  <a:rPr lang="zh-CN" altLang="en-US" dirty="0"/>
                </a:b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原始</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的输入通道大小为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4</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。我们将初始卷积层扩展为</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9(</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即</a:t>
                </a:r>
                <a:r>
                  <a:rPr lang="en-US" altLang="zh-CN" b="0" i="0" dirty="0">
                    <a:solidFill>
                      <a:srgbClr val="000000"/>
                    </a:solidFill>
                    <a:effectLst/>
                    <a:highlight>
                      <a:srgbClr val="FFFFFF"/>
                    </a:highlight>
                    <a:latin typeface="微软雅黑" panose="020B0503020204020204" pitchFamily="34" charset="-122"/>
                    <a:ea typeface="微软雅黑" panose="020B0503020204020204" pitchFamily="34" charset="-122"/>
                  </a:rPr>
                  <a:t>4 + 4 + 1 = 9)</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个通道，权重初始化为零。为了对视频中的帧间信息进行建模，我们在</a:t>
                </a:r>
                <a:r>
                  <a:rPr lang="en-US" altLang="zh-CN" b="0" i="0" dirty="0" err="1">
                    <a:solidFill>
                      <a:srgbClr val="000000"/>
                    </a:solidFill>
                    <a:effectLst/>
                    <a:highlight>
                      <a:srgbClr val="FFFFFF"/>
                    </a:highlight>
                    <a:latin typeface="微软雅黑" panose="020B0503020204020204" pitchFamily="34" charset="-122"/>
                    <a:ea typeface="微软雅黑" panose="020B0503020204020204" pitchFamily="34" charset="-122"/>
                  </a:rPr>
                  <a:t>UNet</a:t>
                </a:r>
                <a:r>
                  <a:rPr lang="zh-CN" altLang="en-US" b="0" i="0" dirty="0">
                    <a:solidFill>
                      <a:srgbClr val="000000"/>
                    </a:solidFill>
                    <a:effectLst/>
                    <a:highlight>
                      <a:srgbClr val="FFFFFF"/>
                    </a:highlight>
                    <a:latin typeface="微软雅黑" panose="020B0503020204020204" pitchFamily="34" charset="-122"/>
                    <a:ea typeface="微软雅黑" panose="020B0503020204020204" pitchFamily="34" charset="-122"/>
                  </a:rPr>
                  <a:t>中插入时间模块，使模型能够合成时间一致的结果。</a:t>
                </a:r>
                <a:endParaRPr lang="zh-CN" altLang="en-US" dirty="0"/>
              </a:p>
              <a:p>
                <a:endParaRPr lang="zh-CN" altLang="en-US" dirty="0"/>
              </a:p>
            </p:txBody>
          </p:sp>
        </mc:Fallback>
      </mc:AlternateContent>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6</a:t>
            </a:fld>
            <a:endParaRPr lang="de-DE"/>
          </a:p>
        </p:txBody>
      </p:sp>
    </p:spTree>
    <p:extLst>
      <p:ext uri="{BB962C8B-B14F-4D97-AF65-F5344CB8AC3E}">
        <p14:creationId xmlns:p14="http://schemas.microsoft.com/office/powerpoint/2010/main" val="398678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en-US" altLang="zh-CN" dirty="0"/>
              <a:t>1.</a:t>
            </a:r>
            <a:r>
              <a:rPr lang="zh-CN" altLang="en-US" dirty="0"/>
              <a:t>什么是高斯混合模型，一个复杂的分布可以用多个高斯分布老表示，如图所示</a:t>
            </a:r>
            <a:endParaRPr lang="en-US" altLang="zh-CN" dirty="0"/>
          </a:p>
          <a:p>
            <a:r>
              <a:rPr lang="zh-CN" altLang="en-US" dirty="0"/>
              <a:t>可以总结为如下公司所示</a:t>
            </a:r>
            <a:endParaRPr lang="en-US" altLang="zh-CN" dirty="0"/>
          </a:p>
          <a:p>
            <a:r>
              <a:rPr lang="en-US" altLang="zh-CN" dirty="0" err="1"/>
              <a:t>P_theta</a:t>
            </a:r>
            <a:r>
              <a:rPr lang="zh-CN" altLang="en-US" dirty="0"/>
              <a:t>就是我们的模型，去预测一个数据的分布，那么参数</a:t>
            </a:r>
            <a:r>
              <a:rPr lang="en-US" altLang="zh-CN" dirty="0"/>
              <a:t>theta</a:t>
            </a:r>
            <a:r>
              <a:rPr lang="zh-CN" altLang="en-US" dirty="0"/>
              <a:t>怎么求呢</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7</a:t>
            </a:fld>
            <a:endParaRPr lang="de-DE"/>
          </a:p>
        </p:txBody>
      </p:sp>
    </p:spTree>
    <p:extLst>
      <p:ext uri="{BB962C8B-B14F-4D97-AF65-F5344CB8AC3E}">
        <p14:creationId xmlns:p14="http://schemas.microsoft.com/office/powerpoint/2010/main" val="3311843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lang="zh-CN" altLang="en-US" dirty="0"/>
              <a:t>极大似然估计，</a:t>
            </a:r>
            <a:r>
              <a:rPr lang="en-US" altLang="zh-CN" dirty="0"/>
              <a:t>dataset x</a:t>
            </a:r>
            <a:r>
              <a:rPr lang="zh-CN" altLang="en-US" dirty="0"/>
              <a:t>，希望模型生成的分布近似于原来的数据分布</a:t>
            </a:r>
            <a:endParaRPr lang="en-US" altLang="zh-CN" dirty="0"/>
          </a:p>
          <a:p>
            <a:r>
              <a:rPr lang="en-US" altLang="zh-CN" dirty="0"/>
              <a:t>MLE </a:t>
            </a:r>
            <a:r>
              <a:rPr lang="zh-CN" altLang="en-US" dirty="0"/>
              <a:t>的目标是找到参数 </a:t>
            </a:r>
            <a:r>
              <a:rPr lang="en-US" altLang="zh-CN" dirty="0"/>
              <a:t>θ </a:t>
            </a:r>
            <a:r>
              <a:rPr lang="zh-CN" altLang="en-US" dirty="0"/>
              <a:t>的值，使得似然函数 </a:t>
            </a:r>
            <a:r>
              <a:rPr lang="en-US" altLang="zh-CN" dirty="0"/>
              <a:t>L(θ) </a:t>
            </a:r>
            <a:r>
              <a:rPr lang="zh-CN" altLang="en-US" dirty="0"/>
              <a:t>最大化，即使得观测数据最有可能在此参数值下生成</a:t>
            </a:r>
            <a:endParaRPr lang="en-US" altLang="zh-CN" dirty="0"/>
          </a:p>
          <a:p>
            <a:r>
              <a:rPr lang="zh-CN" altLang="en-US" dirty="0"/>
              <a:t>接下来就讲一下经典的</a:t>
            </a:r>
            <a:r>
              <a:rPr lang="en-US" altLang="zh-CN" dirty="0"/>
              <a:t>DDPM</a:t>
            </a:r>
            <a:endParaRPr lang="zh-CN" altLang="en-US" dirty="0"/>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8</a:t>
            </a:fld>
            <a:endParaRPr lang="de-DE"/>
          </a:p>
        </p:txBody>
      </p:sp>
    </p:spTree>
    <p:extLst>
      <p:ext uri="{BB962C8B-B14F-4D97-AF65-F5344CB8AC3E}">
        <p14:creationId xmlns:p14="http://schemas.microsoft.com/office/powerpoint/2010/main" val="367042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33475" y="769938"/>
            <a:ext cx="4832350" cy="3835400"/>
          </a:xfrm>
        </p:spPr>
      </p:sp>
      <p:sp>
        <p:nvSpPr>
          <p:cNvPr id="3" name="备注占位符 2"/>
          <p:cNvSpPr>
            <a:spLocks noGrp="1"/>
          </p:cNvSpPr>
          <p:nvPr>
            <p:ph type="body" idx="1"/>
          </p:nvPr>
        </p:nvSpPr>
        <p:spPr/>
        <p:txBody>
          <a:bodyPr/>
          <a:lstStyle/>
          <a:p>
            <a:r>
              <a:rPr kumimoji="1" lang="zh-CN" altLang="en-US" dirty="0"/>
              <a:t>主要有两个过程，先讲一下前向过程</a:t>
            </a:r>
          </a:p>
        </p:txBody>
      </p:sp>
      <p:sp>
        <p:nvSpPr>
          <p:cNvPr id="4" name="页眉占位符 3"/>
          <p:cNvSpPr>
            <a:spLocks noGrp="1"/>
          </p:cNvSpPr>
          <p:nvPr>
            <p:ph type="hdr" sz="quarter"/>
          </p:nvPr>
        </p:nvSpPr>
        <p:spPr/>
        <p:txBody>
          <a:bodyPr/>
          <a:lstStyle/>
          <a:p>
            <a:endParaRPr lang="de-DE"/>
          </a:p>
        </p:txBody>
      </p:sp>
      <p:sp>
        <p:nvSpPr>
          <p:cNvPr id="5" name="灯片编号占位符 4"/>
          <p:cNvSpPr>
            <a:spLocks noGrp="1"/>
          </p:cNvSpPr>
          <p:nvPr>
            <p:ph type="sldNum" sz="quarter" idx="5"/>
          </p:nvPr>
        </p:nvSpPr>
        <p:spPr/>
        <p:txBody>
          <a:bodyPr/>
          <a:lstStyle/>
          <a:p>
            <a:fld id="{E4AA6088-1FF0-4E53-845C-EFEDD1C948F8}" type="slidenum">
              <a:rPr lang="de-DE" smtClean="0"/>
              <a:t>9</a:t>
            </a:fld>
            <a:endParaRPr lang="de-DE"/>
          </a:p>
        </p:txBody>
      </p:sp>
    </p:spTree>
    <p:extLst>
      <p:ext uri="{BB962C8B-B14F-4D97-AF65-F5344CB8AC3E}">
        <p14:creationId xmlns:p14="http://schemas.microsoft.com/office/powerpoint/2010/main" val="305680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47938" y="1122363"/>
            <a:ext cx="7343299" cy="2387600"/>
          </a:xfrm>
        </p:spPr>
        <p:txBody>
          <a:bodyPr anchor="b"/>
          <a:lstStyle>
            <a:lvl1pPr algn="ctr">
              <a:defRPr sz="5669"/>
            </a:lvl1pPr>
          </a:lstStyle>
          <a:p>
            <a:r>
              <a:rPr lang="zh-CN" altLang="en-US"/>
              <a:t>单击此处编辑母版标题样式</a:t>
            </a:r>
            <a:endParaRPr lang="en-US" dirty="0"/>
          </a:p>
        </p:txBody>
      </p:sp>
      <p:sp>
        <p:nvSpPr>
          <p:cNvPr id="3" name="Subtitle 2"/>
          <p:cNvSpPr>
            <a:spLocks noGrp="1"/>
          </p:cNvSpPr>
          <p:nvPr>
            <p:ph type="subTitle" idx="1"/>
          </p:nvPr>
        </p:nvSpPr>
        <p:spPr>
          <a:xfrm>
            <a:off x="1079897" y="3602038"/>
            <a:ext cx="6479381" cy="1655762"/>
          </a:xfrm>
        </p:spPr>
        <p:txBody>
          <a:bodyPr/>
          <a:lstStyle>
            <a:lvl1pPr marL="0" indent="0" algn="ctr">
              <a:buNone/>
              <a:defRPr sz="2268"/>
            </a:lvl1pPr>
            <a:lvl2pPr marL="431963" indent="0" algn="ctr">
              <a:buNone/>
              <a:defRPr sz="1890"/>
            </a:lvl2pPr>
            <a:lvl3pPr marL="863925" indent="0" algn="ctr">
              <a:buNone/>
              <a:defRPr sz="1701"/>
            </a:lvl3pPr>
            <a:lvl4pPr marL="1295888" indent="0" algn="ctr">
              <a:buNone/>
              <a:defRPr sz="1512"/>
            </a:lvl4pPr>
            <a:lvl5pPr marL="1727850" indent="0" algn="ctr">
              <a:buNone/>
              <a:defRPr sz="1512"/>
            </a:lvl5pPr>
            <a:lvl6pPr marL="2159813" indent="0" algn="ctr">
              <a:buNone/>
              <a:defRPr sz="1512"/>
            </a:lvl6pPr>
            <a:lvl7pPr marL="2591775" indent="0" algn="ctr">
              <a:buNone/>
              <a:defRPr sz="1512"/>
            </a:lvl7pPr>
            <a:lvl8pPr marL="3023738" indent="0" algn="ctr">
              <a:buNone/>
              <a:defRPr sz="1512"/>
            </a:lvl8pPr>
            <a:lvl9pPr marL="3455700" indent="0" algn="ctr">
              <a:buNone/>
              <a:defRPr sz="1512"/>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45126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806363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82410" y="365125"/>
            <a:ext cx="1862822"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93944" y="365125"/>
            <a:ext cx="5480477"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732827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3" name="矩形 12"/>
          <p:cNvSpPr>
            <a:spLocks noChangeAspect="1"/>
          </p:cNvSpPr>
          <p:nvPr userDrawn="1"/>
        </p:nvSpPr>
        <p:spPr>
          <a:xfrm>
            <a:off x="416384" y="1784345"/>
            <a:ext cx="7822875" cy="1734664"/>
          </a:xfrm>
          <a:prstGeom prst="rect">
            <a:avLst/>
          </a:prstGeom>
          <a:solidFill>
            <a:srgbClr val="102391"/>
          </a:solid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7" name="Rectangle 2"/>
          <p:cNvSpPr>
            <a:spLocks noGrp="1" noChangeArrowheads="1"/>
          </p:cNvSpPr>
          <p:nvPr>
            <p:ph type="ctrTitle" hasCustomPrompt="1"/>
          </p:nvPr>
        </p:nvSpPr>
        <p:spPr>
          <a:xfrm>
            <a:off x="1895929" y="2303709"/>
            <a:ext cx="4863787" cy="630239"/>
          </a:xfrm>
          <a:prstGeom prst="rect">
            <a:avLst/>
          </a:prstGeom>
        </p:spPr>
        <p:txBody>
          <a:bodyPr/>
          <a:lstStyle>
            <a:lvl1pPr algn="ctr" eaLnBrk="1" hangingPunct="1">
              <a:defRPr lang="de-DE" sz="1701" b="1" kern="1200" baseline="0" dirty="0">
                <a:solidFill>
                  <a:schemeClr val="bg1"/>
                </a:solidFill>
                <a:latin typeface="+mn-lt"/>
                <a:ea typeface="+mj-ea"/>
                <a:cs typeface="Arial" panose="020B0604020202020204"/>
                <a:sym typeface="Arial" panose="020B0604020202020204"/>
              </a:defRPr>
            </a:lvl1pPr>
          </a:lstStyle>
          <a:p>
            <a:pPr algn="ctr" eaLnBrk="1" hangingPunct="1"/>
            <a:r>
              <a:rPr kumimoji="1" lang="en-US" altLang="zh-CN" sz="1889" dirty="0"/>
              <a:t>Team</a:t>
            </a:r>
            <a:r>
              <a:rPr kumimoji="1" lang="zh-CN" altLang="en-US" sz="1889" dirty="0"/>
              <a:t> </a:t>
            </a:r>
            <a:r>
              <a:rPr kumimoji="1" lang="en-US" altLang="zh-CN" sz="1889" dirty="0"/>
              <a:t>name</a:t>
            </a:r>
            <a:r>
              <a:rPr kumimoji="1" lang="zh-CN" altLang="en-US" sz="1889" dirty="0"/>
              <a:t> （字体</a:t>
            </a:r>
            <a:r>
              <a:rPr kumimoji="1" lang="en-US" altLang="zh-CN" sz="1889" dirty="0"/>
              <a:t>20</a:t>
            </a:r>
            <a:r>
              <a:rPr kumimoji="1" lang="zh-CN" altLang="en-US" sz="1889" dirty="0"/>
              <a:t>）</a:t>
            </a:r>
            <a:endParaRPr lang="en-US" altLang="zh-CN" sz="1889" b="1" dirty="0">
              <a:solidFill>
                <a:srgbClr val="112391"/>
              </a:solidFill>
              <a:latin typeface="+mn-lt"/>
              <a:ea typeface="+mj-ea"/>
              <a:sym typeface="方正小标宋简体" charset="0"/>
            </a:endParaRPr>
          </a:p>
        </p:txBody>
      </p:sp>
      <p:sp>
        <p:nvSpPr>
          <p:cNvPr id="11" name="矩形 10"/>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6" name="文本框 5"/>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323" b="0" dirty="0">
              <a:solidFill>
                <a:srgbClr val="102391"/>
              </a:solidFill>
              <a:latin typeface="PingFang SC" charset="-122"/>
              <a:ea typeface="PingFang SC" charset="-122"/>
              <a:cs typeface="PingFang SC" charset="-122"/>
            </a:endParaRPr>
          </a:p>
        </p:txBody>
      </p:sp>
      <p:sp>
        <p:nvSpPr>
          <p:cNvPr id="8" name="矩形 7"/>
          <p:cNvSpPr/>
          <p:nvPr userDrawn="1"/>
        </p:nvSpPr>
        <p:spPr>
          <a:xfrm>
            <a:off x="-17397" y="2"/>
            <a:ext cx="6292921" cy="307975"/>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9" name="文本框 8"/>
          <p:cNvSpPr txBox="1"/>
          <p:nvPr userDrawn="1"/>
        </p:nvSpPr>
        <p:spPr>
          <a:xfrm>
            <a:off x="6275525" y="2"/>
            <a:ext cx="2360652" cy="295915"/>
          </a:xfrm>
          <a:prstGeom prst="rect">
            <a:avLst/>
          </a:prstGeom>
          <a:ln>
            <a:solidFill>
              <a:srgbClr val="102391"/>
            </a:solidFill>
          </a:ln>
        </p:spPr>
        <p:txBody>
          <a:bodyPr wrap="square" rtlCol="0">
            <a:spAutoFit/>
            <a:scene3d>
              <a:camera prst="orthographicFront"/>
              <a:lightRig rig="threePt" dir="t"/>
            </a:scene3d>
          </a:bodyPr>
          <a:lstStyle/>
          <a:p>
            <a:pPr indent="0"/>
            <a:r>
              <a:rPr lang="en-US" altLang="zh-CN" sz="1323" b="1" dirty="0">
                <a:solidFill>
                  <a:srgbClr val="002060"/>
                </a:solidFill>
                <a:latin typeface="+mj-lt"/>
              </a:rPr>
              <a:t>Beijing</a:t>
            </a:r>
            <a:r>
              <a:rPr lang="zh-CN" altLang="en-US" sz="1323" b="1" dirty="0">
                <a:solidFill>
                  <a:srgbClr val="002060"/>
                </a:solidFill>
                <a:latin typeface="+mj-lt"/>
              </a:rPr>
              <a:t> </a:t>
            </a:r>
            <a:r>
              <a:rPr lang="en-US" altLang="zh-CN" sz="1323" b="1" dirty="0">
                <a:solidFill>
                  <a:srgbClr val="002060"/>
                </a:solidFill>
                <a:latin typeface="+mj-lt"/>
              </a:rPr>
              <a:t>Jiaotong</a:t>
            </a:r>
            <a:r>
              <a:rPr lang="zh-CN" altLang="en-US" sz="1323" b="1" dirty="0">
                <a:solidFill>
                  <a:srgbClr val="002060"/>
                </a:solidFill>
                <a:latin typeface="+mj-lt"/>
              </a:rPr>
              <a:t> </a:t>
            </a:r>
            <a:r>
              <a:rPr lang="en-US" altLang="zh-CN" sz="1323" b="1" dirty="0">
                <a:solidFill>
                  <a:srgbClr val="002060"/>
                </a:solidFill>
                <a:latin typeface="+mj-lt"/>
              </a:rPr>
              <a:t>University</a:t>
            </a:r>
          </a:p>
        </p:txBody>
      </p:sp>
      <p:sp>
        <p:nvSpPr>
          <p:cNvPr id="10" name="文本框 9">
            <a:extLst>
              <a:ext uri="{FF2B5EF4-FFF2-40B4-BE49-F238E27FC236}">
                <a16:creationId xmlns:a16="http://schemas.microsoft.com/office/drawing/2014/main" id="{9D6A024E-1DBB-4238-8698-C0854110F3C4}"/>
              </a:ext>
            </a:extLst>
          </p:cNvPr>
          <p:cNvSpPr txBox="1"/>
          <p:nvPr userDrawn="1"/>
        </p:nvSpPr>
        <p:spPr>
          <a:xfrm>
            <a:off x="-17398" y="7265"/>
            <a:ext cx="3700560" cy="295915"/>
          </a:xfrm>
          <a:prstGeom prst="rect">
            <a:avLst/>
          </a:prstGeom>
          <a:ln>
            <a:noFill/>
          </a:ln>
        </p:spPr>
        <p:txBody>
          <a:bodyPr wrap="square" rtlCol="0">
            <a:spAutoFit/>
            <a:scene3d>
              <a:camera prst="orthographicFront"/>
              <a:lightRig rig="threePt" dir="t"/>
            </a:scene3d>
          </a:bodyPr>
          <a:lstStyle/>
          <a:p>
            <a:pPr indent="0"/>
            <a:r>
              <a:rPr lang="zh-CN" altLang="en-US" sz="1323" b="1" dirty="0">
                <a:ln>
                  <a:noFill/>
                </a:ln>
                <a:solidFill>
                  <a:schemeClr val="bg1"/>
                </a:solidFill>
                <a:latin typeface="+mj-lt"/>
              </a:rPr>
              <a:t>北京交通大学多媒体大数据分析与安全研究所</a:t>
            </a:r>
          </a:p>
        </p:txBody>
      </p:sp>
    </p:spTree>
    <p:extLst>
      <p:ext uri="{BB962C8B-B14F-4D97-AF65-F5344CB8AC3E}">
        <p14:creationId xmlns:p14="http://schemas.microsoft.com/office/powerpoint/2010/main" val="398617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由页">
    <p:spTree>
      <p:nvGrpSpPr>
        <p:cNvPr id="1" name=""/>
        <p:cNvGrpSpPr/>
        <p:nvPr/>
      </p:nvGrpSpPr>
      <p:grpSpPr>
        <a:xfrm>
          <a:off x="0" y="0"/>
          <a:ext cx="0" cy="0"/>
          <a:chOff x="0" y="0"/>
          <a:chExt cx="0" cy="0"/>
        </a:xfrm>
      </p:grpSpPr>
      <p:sp>
        <p:nvSpPr>
          <p:cNvPr id="8" name="矩形 7"/>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矩形 11"/>
          <p:cNvSpPr/>
          <p:nvPr userDrawn="1"/>
        </p:nvSpPr>
        <p:spPr>
          <a:xfrm flipV="1">
            <a:off x="3086497" y="817999"/>
            <a:ext cx="5570166" cy="45719"/>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9" name="灯片编号占位符 1">
            <a:extLst>
              <a:ext uri="{FF2B5EF4-FFF2-40B4-BE49-F238E27FC236}">
                <a16:creationId xmlns:a16="http://schemas.microsoft.com/office/drawing/2014/main" id="{A595AE67-8B90-514D-95B8-A5686177593B}"/>
              </a:ext>
            </a:extLst>
          </p:cNvPr>
          <p:cNvSpPr>
            <a:spLocks noGrp="1"/>
          </p:cNvSpPr>
          <p:nvPr>
            <p:ph type="sldNum" sz="quarter" idx="4"/>
          </p:nvPr>
        </p:nvSpPr>
        <p:spPr>
          <a:xfrm>
            <a:off x="8213000" y="43739"/>
            <a:ext cx="413082" cy="365125"/>
          </a:xfrm>
          <a:prstGeom prst="rect">
            <a:avLst/>
          </a:prstGeom>
        </p:spPr>
        <p:txBody>
          <a:bodyPr vert="horz" lIns="91440" tIns="45720" rIns="91440" bIns="45720" rtlCol="0" anchor="ctr"/>
          <a:lstStyle>
            <a:lvl1pPr algn="r">
              <a:defRPr sz="1134" b="1" i="0" baseline="0">
                <a:solidFill>
                  <a:schemeClr val="bg2">
                    <a:lumMod val="75000"/>
                  </a:schemeClr>
                </a:solidFill>
              </a:defRPr>
            </a:lvl1pPr>
          </a:lstStyle>
          <a:p>
            <a:fld id="{7BC01B97-BE90-DE43-87FD-56A468D87D54}" type="slidenum">
              <a:rPr kumimoji="1" lang="zh-CN" altLang="en-US" smtClean="0"/>
              <a:pPr/>
              <a:t>‹#›</a:t>
            </a:fld>
            <a:endParaRPr kumimoji="1" lang="zh-CN" altLang="en-US" dirty="0">
              <a:solidFill>
                <a:schemeClr val="bg2">
                  <a:lumMod val="75000"/>
                </a:schemeClr>
              </a:solidFill>
            </a:endParaRPr>
          </a:p>
        </p:txBody>
      </p:sp>
      <p:pic>
        <p:nvPicPr>
          <p:cNvPr id="6" name="图片 5">
            <a:extLst>
              <a:ext uri="{FF2B5EF4-FFF2-40B4-BE49-F238E27FC236}">
                <a16:creationId xmlns:a16="http://schemas.microsoft.com/office/drawing/2014/main" id="{1F81641F-687E-4642-98F0-A3ABCE959FDF}"/>
              </a:ext>
            </a:extLst>
          </p:cNvPr>
          <p:cNvPicPr>
            <a:picLocks noChangeAspect="1"/>
          </p:cNvPicPr>
          <p:nvPr userDrawn="1"/>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l="28274" b="8234"/>
          <a:stretch/>
        </p:blipFill>
        <p:spPr>
          <a:xfrm>
            <a:off x="7381053" y="436524"/>
            <a:ext cx="1150802" cy="404332"/>
          </a:xfrm>
          <a:prstGeom prst="rect">
            <a:avLst/>
          </a:prstGeom>
        </p:spPr>
      </p:pic>
    </p:spTree>
    <p:extLst>
      <p:ext uri="{BB962C8B-B14F-4D97-AF65-F5344CB8AC3E}">
        <p14:creationId xmlns:p14="http://schemas.microsoft.com/office/powerpoint/2010/main" val="4029587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6" name="IMG_3961-filtered.jpeg"/>
          <p:cNvPicPr>
            <a:picLocks noChangeAspect="1"/>
          </p:cNvPicPr>
          <p:nvPr userDrawn="1"/>
        </p:nvPicPr>
        <p:blipFill>
          <a:blip r:embed="rId2"/>
          <a:srcRect t="6201" b="6201"/>
          <a:stretch>
            <a:fillRect/>
          </a:stretch>
        </p:blipFill>
        <p:spPr bwMode="auto">
          <a:xfrm>
            <a:off x="0" y="4"/>
            <a:ext cx="8639175" cy="5339953"/>
          </a:xfrm>
          <a:prstGeom prst="rect">
            <a:avLst/>
          </a:prstGeom>
          <a:noFill/>
          <a:ln w="9525">
            <a:noFill/>
            <a:miter lim="800000"/>
            <a:headEnd/>
            <a:tailEnd/>
          </a:ln>
          <a:effectLst/>
        </p:spPr>
      </p:pic>
      <p:cxnSp>
        <p:nvCxnSpPr>
          <p:cNvPr id="10" name="直线连接符 9"/>
          <p:cNvCxnSpPr/>
          <p:nvPr userDrawn="1"/>
        </p:nvCxnSpPr>
        <p:spPr>
          <a:xfrm>
            <a:off x="6275523" y="5634041"/>
            <a:ext cx="0" cy="922963"/>
          </a:xfrm>
          <a:prstGeom prst="line">
            <a:avLst/>
          </a:prstGeom>
          <a:ln w="19050">
            <a:solidFill>
              <a:srgbClr val="112391"/>
            </a:solidFill>
            <a:tailEnd type="none"/>
          </a:ln>
        </p:spPr>
        <p:style>
          <a:lnRef idx="1">
            <a:schemeClr val="accent1"/>
          </a:lnRef>
          <a:fillRef idx="0">
            <a:schemeClr val="accent1"/>
          </a:fillRef>
          <a:effectRef idx="0">
            <a:schemeClr val="accent1"/>
          </a:effectRef>
          <a:fontRef idx="minor">
            <a:schemeClr val="tx1"/>
          </a:fontRef>
        </p:style>
      </p:cxnSp>
      <p:sp>
        <p:nvSpPr>
          <p:cNvPr id="29" name="Shape 130"/>
          <p:cNvSpPr txBox="1"/>
          <p:nvPr userDrawn="1"/>
        </p:nvSpPr>
        <p:spPr bwMode="auto">
          <a:xfrm>
            <a:off x="5704615" y="5768977"/>
            <a:ext cx="2934561" cy="630239"/>
          </a:xfrm>
          <a:prstGeom prst="rect">
            <a:avLst/>
          </a:prstGeom>
          <a:noFill/>
          <a:ln w="9525">
            <a:noFill/>
            <a:miter lim="800000"/>
          </a:ln>
          <a:effectLst/>
        </p:spPr>
        <p:txBody>
          <a:bodyPr vert="horz" wrap="square" lIns="0" tIns="0" rIns="0" bIns="0" numCol="1" anchor="b" anchorCtr="0" compatLnSpc="1"/>
          <a:lstStyle>
            <a:lvl1pPr marL="0" marR="0" indent="0" algn="ctr" defTabSz="457200" rtl="0" eaLnBrk="1" fontAlgn="base" latinLnBrk="0" hangingPunct="1">
              <a:lnSpc>
                <a:spcPct val="100000"/>
              </a:lnSpc>
              <a:spcBef>
                <a:spcPct val="0"/>
              </a:spcBef>
              <a:spcAft>
                <a:spcPct val="0"/>
              </a:spcAft>
              <a:buClrTx/>
              <a:buSzTx/>
              <a:buFontTx/>
              <a:buNone/>
              <a:defRPr sz="5400" b="1" baseline="0">
                <a:solidFill>
                  <a:srgbClr val="323333"/>
                </a:solidFill>
                <a:latin typeface="+mn-lt"/>
                <a:ea typeface="Arial" panose="020B0604020202020204"/>
                <a:cs typeface="Arial" panose="020B0604020202020204"/>
                <a:sym typeface="Arial" panose="020B0604020202020204"/>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algn="ctr" eaLnBrk="1" hangingPunct="1"/>
            <a:endParaRPr lang="en-US" altLang="zh-CN" sz="1889" b="1" dirty="0">
              <a:solidFill>
                <a:srgbClr val="112391"/>
              </a:solidFill>
              <a:latin typeface="+mn-lt"/>
              <a:ea typeface="+mj-ea"/>
              <a:sym typeface="方正小标宋简体" charset="0"/>
            </a:endParaRPr>
          </a:p>
        </p:txBody>
      </p:sp>
      <p:sp>
        <p:nvSpPr>
          <p:cNvPr id="7" name="Rectangle 2"/>
          <p:cNvSpPr>
            <a:spLocks noGrp="1" noChangeArrowheads="1"/>
          </p:cNvSpPr>
          <p:nvPr>
            <p:ph type="ctrTitle" hasCustomPrompt="1"/>
          </p:nvPr>
        </p:nvSpPr>
        <p:spPr>
          <a:xfrm>
            <a:off x="152988" y="5769263"/>
            <a:ext cx="4804042" cy="630239"/>
          </a:xfrm>
          <a:prstGeom prst="rect">
            <a:avLst/>
          </a:prstGeom>
        </p:spPr>
        <p:txBody>
          <a:bodyPr/>
          <a:lstStyle>
            <a:lvl1pPr algn="ctr" eaLnBrk="1" hangingPunct="1">
              <a:defRPr lang="de-DE" sz="1701" b="1" kern="1200" baseline="0" dirty="0">
                <a:solidFill>
                  <a:srgbClr val="112391"/>
                </a:solidFill>
                <a:latin typeface="+mn-lt"/>
                <a:ea typeface="+mj-ea"/>
                <a:cs typeface="Arial" panose="020B0604020202020204"/>
                <a:sym typeface="Arial" panose="020B0604020202020204"/>
              </a:defRPr>
            </a:lvl1pPr>
          </a:lstStyle>
          <a:p>
            <a:pPr algn="ctr" eaLnBrk="1" hangingPunct="1"/>
            <a:r>
              <a:rPr kumimoji="1" lang="en-US" altLang="zh-CN" sz="1889" dirty="0"/>
              <a:t>Team</a:t>
            </a:r>
            <a:r>
              <a:rPr kumimoji="1" lang="zh-CN" altLang="en-US" sz="1889" dirty="0"/>
              <a:t> </a:t>
            </a:r>
            <a:r>
              <a:rPr kumimoji="1" lang="en-US" altLang="zh-CN" sz="1889" dirty="0"/>
              <a:t>name</a:t>
            </a:r>
            <a:r>
              <a:rPr kumimoji="1" lang="zh-CN" altLang="en-US" sz="1889" dirty="0"/>
              <a:t> （字体</a:t>
            </a:r>
            <a:r>
              <a:rPr kumimoji="1" lang="en-US" altLang="zh-CN" sz="1889" dirty="0"/>
              <a:t>20</a:t>
            </a:r>
            <a:r>
              <a:rPr kumimoji="1" lang="zh-CN" altLang="en-US" sz="1889" dirty="0"/>
              <a:t>）</a:t>
            </a:r>
            <a:endParaRPr lang="en-US" altLang="zh-CN" sz="1889" b="1" dirty="0">
              <a:solidFill>
                <a:srgbClr val="112391"/>
              </a:solidFill>
              <a:latin typeface="+mn-lt"/>
              <a:ea typeface="+mj-ea"/>
              <a:sym typeface="方正小标宋简体" charset="0"/>
            </a:endParaRPr>
          </a:p>
        </p:txBody>
      </p:sp>
      <p:sp>
        <p:nvSpPr>
          <p:cNvPr id="8" name="文本框 7"/>
          <p:cNvSpPr txBox="1"/>
          <p:nvPr userDrawn="1"/>
        </p:nvSpPr>
        <p:spPr>
          <a:xfrm>
            <a:off x="6120737" y="484828"/>
            <a:ext cx="2184316" cy="310406"/>
          </a:xfrm>
          <a:prstGeom prst="rect">
            <a:avLst/>
          </a:prstGeom>
          <a:noFill/>
        </p:spPr>
        <p:txBody>
          <a:bodyPr wrap="none" rtlCol="0">
            <a:spAutoFit/>
          </a:bodyPr>
          <a:lstStyle/>
          <a:p>
            <a:pPr indent="0"/>
            <a:r>
              <a:rPr kumimoji="1" lang="en-US" altLang="zh-CN" sz="1417" b="1" dirty="0">
                <a:solidFill>
                  <a:schemeClr val="bg1"/>
                </a:solidFill>
                <a:latin typeface="+mn-lt"/>
              </a:rPr>
              <a:t>Beijing</a:t>
            </a:r>
            <a:r>
              <a:rPr kumimoji="1" lang="zh-CN" altLang="en-US" sz="1417" b="1" dirty="0">
                <a:solidFill>
                  <a:schemeClr val="bg1"/>
                </a:solidFill>
                <a:latin typeface="+mn-lt"/>
              </a:rPr>
              <a:t> </a:t>
            </a:r>
            <a:r>
              <a:rPr kumimoji="1" lang="en-US" altLang="zh-CN" sz="1417" b="1" dirty="0">
                <a:solidFill>
                  <a:schemeClr val="bg1"/>
                </a:solidFill>
                <a:latin typeface="+mn-lt"/>
              </a:rPr>
              <a:t>Jiaotong</a:t>
            </a:r>
            <a:r>
              <a:rPr kumimoji="1" lang="zh-CN" altLang="en-US" sz="1417" b="1" baseline="0" dirty="0">
                <a:solidFill>
                  <a:schemeClr val="bg1"/>
                </a:solidFill>
                <a:latin typeface="+mn-lt"/>
              </a:rPr>
              <a:t> </a:t>
            </a:r>
            <a:r>
              <a:rPr kumimoji="1" lang="en-US" altLang="zh-CN" sz="1417" b="1" baseline="0" dirty="0">
                <a:solidFill>
                  <a:schemeClr val="bg1"/>
                </a:solidFill>
                <a:latin typeface="+mn-lt"/>
              </a:rPr>
              <a:t>University</a:t>
            </a:r>
            <a:endParaRPr kumimoji="1" lang="zh-CN" altLang="en-US" sz="1417" b="1" dirty="0">
              <a:solidFill>
                <a:schemeClr val="bg1"/>
              </a:solidFill>
              <a:latin typeface="+mn-lt"/>
            </a:endParaRPr>
          </a:p>
        </p:txBody>
      </p:sp>
      <p:pic>
        <p:nvPicPr>
          <p:cNvPr id="2" name="图片 1"/>
          <p:cNvPicPr>
            <a:picLocks noChangeAspect="1"/>
          </p:cNvPicPr>
          <p:nvPr userDrawn="1"/>
        </p:nvPicPr>
        <p:blipFill rotWithShape="1">
          <a:blip r:embed="rId3" cstate="print">
            <a:extLst>
              <a:ext uri="{28A0092B-C50C-407E-A947-70E740481C1C}">
                <a14:useLocalDpi xmlns:a14="http://schemas.microsoft.com/office/drawing/2010/main" val="0"/>
              </a:ext>
            </a:extLst>
          </a:blip>
          <a:srcRect b="12225"/>
          <a:stretch>
            <a:fillRect/>
          </a:stretch>
        </p:blipFill>
        <p:spPr>
          <a:xfrm>
            <a:off x="5509404" y="323272"/>
            <a:ext cx="607274" cy="64627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tline Slide">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5" t="-1589" r="8602" b="648"/>
          <a:stretch>
            <a:fillRect/>
          </a:stretch>
        </p:blipFill>
        <p:spPr>
          <a:xfrm>
            <a:off x="92586" y="773708"/>
            <a:ext cx="8545161" cy="6030671"/>
          </a:xfrm>
          <a:prstGeom prst="rect">
            <a:avLst/>
          </a:prstGeom>
        </p:spPr>
      </p:pic>
      <p:sp>
        <p:nvSpPr>
          <p:cNvPr id="14" name="矩形 13"/>
          <p:cNvSpPr/>
          <p:nvPr userDrawn="1"/>
        </p:nvSpPr>
        <p:spPr>
          <a:xfrm flipV="1">
            <a:off x="2132093" y="818000"/>
            <a:ext cx="6524571" cy="45719"/>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20" name="文本框 19"/>
          <p:cNvSpPr txBox="1"/>
          <p:nvPr userDrawn="1"/>
        </p:nvSpPr>
        <p:spPr>
          <a:xfrm>
            <a:off x="152988" y="248166"/>
            <a:ext cx="1457450" cy="586635"/>
          </a:xfrm>
          <a:prstGeom prst="rect">
            <a:avLst/>
          </a:prstGeom>
          <a:noFill/>
        </p:spPr>
        <p:txBody>
          <a:bodyPr wrap="none" rtlCol="0">
            <a:spAutoFit/>
          </a:bodyPr>
          <a:lstStyle/>
          <a:p>
            <a:pPr indent="0"/>
            <a:r>
              <a:rPr kumimoji="1" lang="en-US" altLang="zh-CN" sz="3212" b="1" dirty="0">
                <a:solidFill>
                  <a:srgbClr val="112391"/>
                </a:solidFill>
              </a:rPr>
              <a:t>Outline</a:t>
            </a:r>
            <a:endParaRPr kumimoji="1" lang="zh-CN" altLang="en-US" sz="3212" b="1" dirty="0">
              <a:solidFill>
                <a:srgbClr val="112391"/>
              </a:solidFill>
            </a:endParaRPr>
          </a:p>
        </p:txBody>
      </p:sp>
      <p:sp>
        <p:nvSpPr>
          <p:cNvPr id="8" name="Inhaltsplatzhalter 2"/>
          <p:cNvSpPr>
            <a:spLocks noGrp="1"/>
          </p:cNvSpPr>
          <p:nvPr>
            <p:ph idx="1" hasCustomPrompt="1"/>
          </p:nvPr>
        </p:nvSpPr>
        <p:spPr>
          <a:xfrm>
            <a:off x="152986" y="1018839"/>
            <a:ext cx="8333204" cy="5605515"/>
          </a:xfrm>
          <a:prstGeom prst="rect">
            <a:avLst/>
          </a:prstGeom>
        </p:spPr>
        <p:txBody>
          <a:bodyPr/>
          <a:lstStyle>
            <a:lvl1pPr marL="323983" indent="-323983">
              <a:buClrTx/>
              <a:buFont typeface="Arial" panose="020B0604020202020204" pitchFamily="34" charset="0"/>
              <a:buChar char="•"/>
              <a:defRPr sz="2268" b="0">
                <a:solidFill>
                  <a:srgbClr val="112391"/>
                </a:solidFill>
                <a:latin typeface="PingFang SC" charset="-122"/>
                <a:ea typeface="PingFang SC" charset="-122"/>
                <a:cs typeface="PingFang SC" charset="-122"/>
              </a:defRPr>
            </a:lvl1pPr>
            <a:lvl2pPr marL="689964" indent="-323983">
              <a:buClrTx/>
              <a:buFont typeface=".HelveticaNeueDeskInterface-Regular" charset="0"/>
              <a:buChar char="-"/>
              <a:defRPr sz="1889" b="0">
                <a:solidFill>
                  <a:srgbClr val="112391"/>
                </a:solidFill>
                <a:latin typeface="PingFang SC" charset="-122"/>
                <a:ea typeface="PingFang SC" charset="-122"/>
                <a:cs typeface="PingFang SC" charset="-122"/>
              </a:defRPr>
            </a:lvl2pPr>
          </a:lstStyle>
          <a:p>
            <a:pPr lvl="0"/>
            <a:r>
              <a:rPr lang="zh-CN" altLang="en-US" dirty="0"/>
              <a:t>一级标题（字体</a:t>
            </a:r>
            <a:r>
              <a:rPr lang="en-US" altLang="zh-CN" dirty="0"/>
              <a:t>24</a:t>
            </a:r>
            <a:r>
              <a:rPr lang="zh-CN" altLang="en-US" dirty="0"/>
              <a:t>）</a:t>
            </a:r>
          </a:p>
          <a:p>
            <a:pPr lvl="1"/>
            <a:r>
              <a:rPr lang="zh-CN" altLang="en-US" dirty="0"/>
              <a:t>二级标题（字体</a:t>
            </a:r>
            <a:r>
              <a:rPr lang="en-US" altLang="zh-CN" dirty="0"/>
              <a:t>24</a:t>
            </a:r>
            <a:r>
              <a:rPr lang="zh-CN" altLang="en-US" dirty="0"/>
              <a:t>）</a:t>
            </a:r>
          </a:p>
          <a:p>
            <a:pPr lvl="0"/>
            <a:r>
              <a:rPr lang="en-US" altLang="zh-CN" dirty="0"/>
              <a:t>Content</a:t>
            </a:r>
            <a:endParaRPr lang="zh-CN" altLang="en-US" dirty="0"/>
          </a:p>
          <a:p>
            <a:pPr lvl="0"/>
            <a:r>
              <a:rPr lang="en-US" altLang="zh-CN" dirty="0"/>
              <a:t>Content</a:t>
            </a:r>
            <a:endParaRPr lang="zh-CN" altLang="en-US" dirty="0"/>
          </a:p>
          <a:p>
            <a:pPr lvl="0"/>
            <a:endParaRPr lang="zh-CN" altLang="en-US" dirty="0"/>
          </a:p>
          <a:p>
            <a:pPr lvl="0"/>
            <a:endParaRPr lang="zh-CN" altLang="en-US" dirty="0"/>
          </a:p>
          <a:p>
            <a:pPr lvl="1"/>
            <a:endParaRPr lang="zh-CN" altLang="en-US" dirty="0"/>
          </a:p>
          <a:p>
            <a:pPr lvl="1"/>
            <a:endParaRPr lang="zh-CN" altLang="en-US" dirty="0"/>
          </a:p>
          <a:p>
            <a:pPr lvl="0"/>
            <a:endParaRPr lang="de-DE" dirty="0"/>
          </a:p>
          <a:p>
            <a:pPr lvl="0"/>
            <a:endParaRPr lang="de-DE" dirty="0"/>
          </a:p>
        </p:txBody>
      </p:sp>
      <p:sp>
        <p:nvSpPr>
          <p:cNvPr id="10" name="文本框 9">
            <a:extLst>
              <a:ext uri="{FF2B5EF4-FFF2-40B4-BE49-F238E27FC236}">
                <a16:creationId xmlns:a16="http://schemas.microsoft.com/office/drawing/2014/main" id="{5F6E9A6E-CA1B-E24B-AD79-3153930D101D}"/>
              </a:ext>
            </a:extLst>
          </p:cNvPr>
          <p:cNvSpPr txBox="1"/>
          <p:nvPr userDrawn="1"/>
        </p:nvSpPr>
        <p:spPr>
          <a:xfrm>
            <a:off x="6143678" y="491228"/>
            <a:ext cx="2495497" cy="295915"/>
          </a:xfrm>
          <a:prstGeom prst="rect">
            <a:avLst/>
          </a:prstGeom>
          <a:noFill/>
        </p:spPr>
        <p:txBody>
          <a:bodyPr wrap="square" rtlCol="0">
            <a:spAutoFit/>
          </a:bodyPr>
          <a:lstStyle/>
          <a:p>
            <a:pPr indent="0" algn="r"/>
            <a:r>
              <a:rPr kumimoji="1" lang="en-US" altLang="zh-CN" sz="1323" b="1" kern="1200" dirty="0">
                <a:solidFill>
                  <a:srgbClr val="112391"/>
                </a:solidFill>
                <a:latin typeface="+mn-lt"/>
                <a:ea typeface="+mn-ea"/>
                <a:cs typeface="+mn-cs"/>
              </a:rPr>
              <a:t>Beijing</a:t>
            </a:r>
            <a:r>
              <a:rPr kumimoji="1" lang="zh-CN" altLang="en-US" sz="1323" b="1" dirty="0">
                <a:solidFill>
                  <a:schemeClr val="bg1"/>
                </a:solidFill>
                <a:latin typeface="+mj-lt"/>
              </a:rPr>
              <a:t> </a:t>
            </a:r>
            <a:r>
              <a:rPr kumimoji="1" lang="en-US" altLang="zh-CN" sz="1323" b="1" kern="1200" dirty="0">
                <a:solidFill>
                  <a:srgbClr val="112391"/>
                </a:solidFill>
                <a:latin typeface="+mn-lt"/>
                <a:ea typeface="+mn-ea"/>
                <a:cs typeface="+mn-cs"/>
              </a:rPr>
              <a:t>Jiaotong</a:t>
            </a:r>
            <a:r>
              <a:rPr kumimoji="1" lang="zh-CN" altLang="en-US" sz="1323" b="1" kern="1200" dirty="0">
                <a:solidFill>
                  <a:srgbClr val="112391"/>
                </a:solidFill>
                <a:latin typeface="+mn-lt"/>
                <a:ea typeface="+mn-ea"/>
                <a:cs typeface="+mn-cs"/>
              </a:rPr>
              <a:t> </a:t>
            </a:r>
            <a:r>
              <a:rPr kumimoji="1" lang="en-US" altLang="zh-CN" sz="1323" b="1" kern="1200" dirty="0">
                <a:solidFill>
                  <a:srgbClr val="112391"/>
                </a:solidFill>
                <a:latin typeface="+mn-lt"/>
                <a:ea typeface="+mn-ea"/>
                <a:cs typeface="+mn-cs"/>
              </a:rPr>
              <a:t>University</a:t>
            </a:r>
            <a:endParaRPr kumimoji="1" lang="zh-CN" altLang="en-US" sz="1323" b="1" kern="1200" dirty="0">
              <a:solidFill>
                <a:srgbClr val="112391"/>
              </a:solidFill>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utline Slide">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D0884DF-75ED-214A-AE9D-A7419F6692A7}"/>
              </a:ext>
            </a:extLst>
          </p:cNvPr>
          <p:cNvSpPr/>
          <p:nvPr userDrawn="1"/>
        </p:nvSpPr>
        <p:spPr>
          <a:xfrm flipV="1">
            <a:off x="3314096" y="450815"/>
            <a:ext cx="5342568" cy="373041"/>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4" name="矩形 13"/>
          <p:cNvSpPr/>
          <p:nvPr userDrawn="1"/>
        </p:nvSpPr>
        <p:spPr>
          <a:xfrm flipV="1">
            <a:off x="2132093" y="818000"/>
            <a:ext cx="6524571" cy="45719"/>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20" name="文本框 19"/>
          <p:cNvSpPr txBox="1"/>
          <p:nvPr userDrawn="1"/>
        </p:nvSpPr>
        <p:spPr>
          <a:xfrm>
            <a:off x="508940" y="248166"/>
            <a:ext cx="1056700" cy="615681"/>
          </a:xfrm>
          <a:prstGeom prst="rect">
            <a:avLst/>
          </a:prstGeom>
          <a:noFill/>
        </p:spPr>
        <p:txBody>
          <a:bodyPr wrap="none" rtlCol="0">
            <a:spAutoFit/>
          </a:bodyPr>
          <a:lstStyle/>
          <a:p>
            <a:pPr indent="0"/>
            <a:r>
              <a:rPr kumimoji="1" lang="zh-CN" altLang="en-US" sz="3401" b="1" dirty="0">
                <a:solidFill>
                  <a:srgbClr val="112391"/>
                </a:solidFill>
                <a:latin typeface="微软雅黑" panose="020B0503020204020204" charset="-122"/>
                <a:ea typeface="微软雅黑" panose="020B0503020204020204" charset="-122"/>
                <a:cs typeface="PingFang SC" charset="-122"/>
              </a:rPr>
              <a:t>目录</a:t>
            </a:r>
          </a:p>
        </p:txBody>
      </p:sp>
      <p:pic>
        <p:nvPicPr>
          <p:cNvPr id="7" name="图片 6">
            <a:extLst>
              <a:ext uri="{FF2B5EF4-FFF2-40B4-BE49-F238E27FC236}">
                <a16:creationId xmlns:a16="http://schemas.microsoft.com/office/drawing/2014/main" id="{A19EC70B-820D-425B-9D2C-4F4653979F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6568" y="1238924"/>
            <a:ext cx="5259766" cy="5560060"/>
          </a:xfrm>
          <a:prstGeom prst="rect">
            <a:avLst/>
          </a:prstGeom>
        </p:spPr>
      </p:pic>
      <p:sp>
        <p:nvSpPr>
          <p:cNvPr id="11" name="灯片编号占位符 1">
            <a:extLst>
              <a:ext uri="{FF2B5EF4-FFF2-40B4-BE49-F238E27FC236}">
                <a16:creationId xmlns:a16="http://schemas.microsoft.com/office/drawing/2014/main" id="{04B28E6D-61D5-214D-80C9-9D469AD54B0A}"/>
              </a:ext>
            </a:extLst>
          </p:cNvPr>
          <p:cNvSpPr>
            <a:spLocks noGrp="1"/>
          </p:cNvSpPr>
          <p:nvPr>
            <p:ph type="sldNum" sz="quarter" idx="4"/>
          </p:nvPr>
        </p:nvSpPr>
        <p:spPr>
          <a:xfrm>
            <a:off x="8213000" y="43739"/>
            <a:ext cx="413082" cy="365125"/>
          </a:xfrm>
          <a:prstGeom prst="rect">
            <a:avLst/>
          </a:prstGeom>
        </p:spPr>
        <p:txBody>
          <a:bodyPr vert="horz" lIns="91440" tIns="45720" rIns="91440" bIns="45720" rtlCol="0" anchor="ctr"/>
          <a:lstStyle>
            <a:lvl1pPr algn="r">
              <a:defRPr sz="1134" b="1" i="0" baseline="0">
                <a:solidFill>
                  <a:schemeClr val="bg2">
                    <a:lumMod val="75000"/>
                  </a:schemeClr>
                </a:solidFill>
              </a:defRPr>
            </a:lvl1pPr>
          </a:lstStyle>
          <a:p>
            <a:fld id="{7BC01B97-BE90-DE43-87FD-56A468D87D54}" type="slidenum">
              <a:rPr kumimoji="1" lang="zh-CN" altLang="en-US" smtClean="0"/>
              <a:pPr/>
              <a:t>‹#›</a:t>
            </a:fld>
            <a:endParaRPr kumimoji="1" lang="zh-CN" altLang="en-US" dirty="0">
              <a:solidFill>
                <a:schemeClr val="bg2">
                  <a:lumMod val="75000"/>
                </a:schemeClr>
              </a:solidFill>
            </a:endParaRPr>
          </a:p>
        </p:txBody>
      </p:sp>
      <p:pic>
        <p:nvPicPr>
          <p:cNvPr id="12" name="图片 11">
            <a:extLst>
              <a:ext uri="{FF2B5EF4-FFF2-40B4-BE49-F238E27FC236}">
                <a16:creationId xmlns:a16="http://schemas.microsoft.com/office/drawing/2014/main" id="{21385724-7AC7-1E4D-8F26-F4D38EF2422C}"/>
              </a:ext>
            </a:extLst>
          </p:cNvPr>
          <p:cNvPicPr>
            <a:picLocks noChangeAspect="1"/>
          </p:cNvPicPr>
          <p:nvPr userDrawn="1"/>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saturation sat="66000"/>
                    </a14:imgEffect>
                    <a14:imgEffect>
                      <a14:brightnessContrast bright="100000" contrast="40000"/>
                    </a14:imgEffect>
                  </a14:imgLayer>
                </a14:imgProps>
              </a:ext>
              <a:ext uri="{28A0092B-C50C-407E-A947-70E740481C1C}">
                <a14:useLocalDpi xmlns:a14="http://schemas.microsoft.com/office/drawing/2010/main" val="0"/>
              </a:ext>
            </a:extLst>
          </a:blip>
          <a:srcRect l="28274" b="8234"/>
          <a:stretch/>
        </p:blipFill>
        <p:spPr>
          <a:xfrm>
            <a:off x="7381055" y="435908"/>
            <a:ext cx="1147578" cy="403200"/>
          </a:xfrm>
          <a:prstGeom prst="rect">
            <a:avLst/>
          </a:prstGeom>
          <a:noFill/>
        </p:spPr>
      </p:pic>
      <p:sp>
        <p:nvSpPr>
          <p:cNvPr id="18" name="内容占位符 1">
            <a:extLst>
              <a:ext uri="{FF2B5EF4-FFF2-40B4-BE49-F238E27FC236}">
                <a16:creationId xmlns:a16="http://schemas.microsoft.com/office/drawing/2014/main" id="{A7FB5F7F-B220-E940-98D9-2A8D49BC4F23}"/>
              </a:ext>
            </a:extLst>
          </p:cNvPr>
          <p:cNvSpPr txBox="1">
            <a:spLocks/>
          </p:cNvSpPr>
          <p:nvPr userDrawn="1"/>
        </p:nvSpPr>
        <p:spPr>
          <a:xfrm>
            <a:off x="568727" y="863719"/>
            <a:ext cx="8061378" cy="5935267"/>
          </a:xfrm>
          <a:prstGeom prst="rect">
            <a:avLst/>
          </a:prstGeom>
          <a:solidFill>
            <a:schemeClr val="bg1">
              <a:alpha val="60000"/>
            </a:schemeClr>
          </a:solidFill>
        </p:spPr>
        <p:txBody>
          <a:bodyPr anchor="t" anchorCtr="0"/>
          <a:lstStyle>
            <a:lvl1pPr marL="342900" indent="-342900" algn="l" rtl="0" fontAlgn="base">
              <a:spcBef>
                <a:spcPct val="20000"/>
              </a:spcBef>
              <a:spcAft>
                <a:spcPct val="0"/>
              </a:spcAft>
              <a:buClrTx/>
              <a:buFont typeface="Arial" panose="020B0604020202020204" pitchFamily="34" charset="0"/>
              <a:buChar char="•"/>
              <a:defRPr sz="2400" b="0">
                <a:solidFill>
                  <a:srgbClr val="112391"/>
                </a:solidFill>
                <a:latin typeface="PingFang SC" charset="-122"/>
                <a:ea typeface="PingFang SC" charset="-122"/>
                <a:cs typeface="PingFang SC" charset="-122"/>
              </a:defRPr>
            </a:lvl1pPr>
            <a:lvl2pPr marL="730250" indent="-342900" algn="l" rtl="0" fontAlgn="base">
              <a:spcBef>
                <a:spcPct val="20000"/>
              </a:spcBef>
              <a:spcAft>
                <a:spcPct val="0"/>
              </a:spcAft>
              <a:buClrTx/>
              <a:buFont typeface=".HelveticaNeueDeskInterface-Regular" charset="0"/>
              <a:buChar char="-"/>
              <a:defRPr sz="2000" b="0">
                <a:solidFill>
                  <a:srgbClr val="112391"/>
                </a:solidFill>
                <a:latin typeface="PingFang SC" charset="-122"/>
                <a:ea typeface="PingFang SC" charset="-122"/>
                <a:cs typeface="PingFang SC" charset="-122"/>
              </a:defRPr>
            </a:lvl2pPr>
            <a:lvl3pPr marL="361950" indent="-170180" algn="l" rtl="0" fontAlgn="base">
              <a:spcBef>
                <a:spcPct val="20000"/>
              </a:spcBef>
              <a:spcAft>
                <a:spcPct val="0"/>
              </a:spcAft>
              <a:buClr>
                <a:schemeClr val="tx1"/>
              </a:buClr>
              <a:buFont typeface="Wingdings" panose="05000000000000000000" pitchFamily="2" charset="2"/>
              <a:buChar char="§"/>
              <a:defRPr sz="1600">
                <a:solidFill>
                  <a:schemeClr val="tx1"/>
                </a:solidFill>
                <a:latin typeface="+mn-lt"/>
              </a:defRPr>
            </a:lvl3pPr>
            <a:lvl4pPr marL="542925" indent="-179705" algn="l" rtl="0" fontAlgn="base">
              <a:spcBef>
                <a:spcPct val="20000"/>
              </a:spcBef>
              <a:spcAft>
                <a:spcPct val="0"/>
              </a:spcAft>
              <a:buClr>
                <a:schemeClr val="tx1"/>
              </a:buClr>
              <a:buFont typeface="Wingdings" panose="05000000000000000000" pitchFamily="2" charset="2"/>
              <a:buChar char="§"/>
              <a:defRPr sz="1600">
                <a:solidFill>
                  <a:schemeClr val="tx1"/>
                </a:solidFill>
                <a:latin typeface="+mn-lt"/>
              </a:defRPr>
            </a:lvl4pPr>
            <a:lvl5pPr marL="742950" indent="-198755" algn="l" rtl="0" fontAlgn="base">
              <a:spcBef>
                <a:spcPct val="20000"/>
              </a:spcBef>
              <a:spcAft>
                <a:spcPct val="0"/>
              </a:spcAft>
              <a:buClr>
                <a:schemeClr val="tx1"/>
              </a:buClr>
              <a:buFont typeface="Wingdings" panose="05000000000000000000" pitchFamily="2" charset="2"/>
              <a:buChar char="§"/>
              <a:defRPr sz="1600">
                <a:solidFill>
                  <a:schemeClr val="tx1"/>
                </a:solidFill>
                <a:latin typeface="+mn-lt"/>
              </a:defRPr>
            </a:lvl5pPr>
            <a:lvl6pPr marL="1200150" indent="-198755" algn="l" rtl="0" fontAlgn="base">
              <a:spcBef>
                <a:spcPct val="20000"/>
              </a:spcBef>
              <a:spcAft>
                <a:spcPct val="0"/>
              </a:spcAft>
              <a:buFont typeface="Wingdings" panose="05000000000000000000" pitchFamily="2" charset="2"/>
              <a:buChar char="§"/>
              <a:defRPr sz="1600">
                <a:solidFill>
                  <a:schemeClr val="tx1"/>
                </a:solidFill>
                <a:latin typeface="+mn-lt"/>
              </a:defRPr>
            </a:lvl6pPr>
            <a:lvl7pPr marL="1657350" indent="-198755" algn="l" rtl="0" fontAlgn="base">
              <a:spcBef>
                <a:spcPct val="20000"/>
              </a:spcBef>
              <a:spcAft>
                <a:spcPct val="0"/>
              </a:spcAft>
              <a:buFont typeface="Wingdings" panose="05000000000000000000" pitchFamily="2" charset="2"/>
              <a:buChar char="§"/>
              <a:defRPr sz="1600">
                <a:solidFill>
                  <a:schemeClr val="tx1"/>
                </a:solidFill>
                <a:latin typeface="+mn-lt"/>
              </a:defRPr>
            </a:lvl7pPr>
            <a:lvl8pPr marL="2114550" indent="-198755" algn="l" rtl="0" fontAlgn="base">
              <a:spcBef>
                <a:spcPct val="20000"/>
              </a:spcBef>
              <a:spcAft>
                <a:spcPct val="0"/>
              </a:spcAft>
              <a:buFont typeface="Wingdings" panose="05000000000000000000" pitchFamily="2" charset="2"/>
              <a:buChar char="§"/>
              <a:defRPr sz="1600">
                <a:solidFill>
                  <a:schemeClr val="tx1"/>
                </a:solidFill>
                <a:latin typeface="+mn-lt"/>
              </a:defRPr>
            </a:lvl8pPr>
            <a:lvl9pPr marL="2571750" indent="-198755" algn="l" rtl="0" fontAlgn="base">
              <a:spcBef>
                <a:spcPct val="20000"/>
              </a:spcBef>
              <a:spcAft>
                <a:spcPct val="0"/>
              </a:spcAft>
              <a:buFont typeface="Wingdings" panose="05000000000000000000" pitchFamily="2" charset="2"/>
              <a:buChar char="§"/>
              <a:defRPr sz="1600">
                <a:solidFill>
                  <a:schemeClr val="tx1"/>
                </a:solidFill>
                <a:latin typeface="+mn-lt"/>
              </a:defRPr>
            </a:lvl9pPr>
          </a:lstStyle>
          <a:p>
            <a:pPr marL="485974" indent="-485974" fontAlgn="auto">
              <a:lnSpc>
                <a:spcPct val="200000"/>
              </a:lnSpc>
              <a:spcBef>
                <a:spcPts val="0"/>
              </a:spcBef>
              <a:spcAft>
                <a:spcPts val="0"/>
              </a:spcAft>
              <a:buFont typeface="+mj-lt"/>
              <a:buAutoNum type="arabicPeriod"/>
              <a:defRPr/>
            </a:pPr>
            <a:endParaRPr kumimoji="1" lang="zh-CN" altLang="en-US" sz="2646" b="1" kern="0" dirty="0">
              <a:solidFill>
                <a:srgbClr val="102391"/>
              </a:solidFill>
              <a:latin typeface="微软雅黑" charset="0"/>
              <a:ea typeface="微软雅黑" charset="0"/>
              <a:cs typeface="微软雅黑"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1</a:t>
            </a:r>
            <a:endParaRPr kumimoji="1" lang="zh-CN" altLang="en-US" sz="3023" dirty="0"/>
          </a:p>
        </p:txBody>
      </p:sp>
      <p:sp>
        <p:nvSpPr>
          <p:cNvPr id="2" name="文本框 1"/>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3" name="矩形 2"/>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1" name="文本框 10"/>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2</a:t>
            </a:r>
            <a:endParaRPr kumimoji="1" lang="zh-CN" altLang="en-US" sz="3023" dirty="0"/>
          </a:p>
        </p:txBody>
      </p:sp>
      <p:sp>
        <p:nvSpPr>
          <p:cNvPr id="13" name="文本框 12"/>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14" name="矩形 13"/>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8" name="文本框 17"/>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3</a:t>
            </a:r>
            <a:endParaRPr kumimoji="1" lang="zh-CN" altLang="en-US" sz="3023" dirty="0"/>
          </a:p>
        </p:txBody>
      </p:sp>
      <p:sp>
        <p:nvSpPr>
          <p:cNvPr id="13" name="文本框 12"/>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20" name="矩形 19"/>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21" name="文本框 20"/>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2683752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4</a:t>
            </a:r>
            <a:endParaRPr kumimoji="1" lang="zh-CN" altLang="en-US" sz="3023" dirty="0"/>
          </a:p>
        </p:txBody>
      </p:sp>
      <p:sp>
        <p:nvSpPr>
          <p:cNvPr id="13" name="文本框 12"/>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20" name="矩形 19"/>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21" name="文本框 20"/>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5</a:t>
            </a:r>
            <a:endParaRPr kumimoji="1" lang="zh-CN" altLang="en-US" sz="3023" dirty="0"/>
          </a:p>
        </p:txBody>
      </p:sp>
      <p:sp>
        <p:nvSpPr>
          <p:cNvPr id="14" name="文本框 13"/>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18" name="矩形 17"/>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9" name="文本框 18"/>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6</a:t>
            </a:r>
            <a:endParaRPr kumimoji="1" lang="zh-CN" altLang="en-US" sz="3023" dirty="0"/>
          </a:p>
        </p:txBody>
      </p:sp>
      <p:sp>
        <p:nvSpPr>
          <p:cNvPr id="14" name="文本框 13"/>
          <p:cNvSpPr txBox="1"/>
          <p:nvPr userDrawn="1"/>
        </p:nvSpPr>
        <p:spPr>
          <a:xfrm>
            <a:off x="4935773" y="3"/>
            <a:ext cx="3700560" cy="295915"/>
          </a:xfrm>
          <a:prstGeom prst="rect">
            <a:avLst/>
          </a:prstGeom>
          <a:ln>
            <a:solidFill>
              <a:srgbClr val="102391"/>
            </a:solidFill>
          </a:ln>
        </p:spPr>
        <p:txBody>
          <a:bodyPr wrap="square" rtlCol="0">
            <a:spAutoFit/>
          </a:bodyPr>
          <a:lstStyle/>
          <a:p>
            <a:pPr marL="0" marR="0" indent="0" algn="r" defTabSz="863954"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323" dirty="0">
                <a:solidFill>
                  <a:srgbClr val="102391"/>
                </a:solidFill>
                <a:latin typeface="PingFang SC" charset="-122"/>
                <a:ea typeface="PingFang SC" charset="-122"/>
                <a:cs typeface="PingFang SC" charset="-122"/>
              </a:rPr>
              <a:t>能量有效的无线信能同传网络性能优化 </a:t>
            </a:r>
            <a:r>
              <a:rPr lang="en-US" altLang="zh-CN" sz="1323" dirty="0">
                <a:solidFill>
                  <a:srgbClr val="102391"/>
                </a:solidFill>
                <a:latin typeface="PingFang SC" charset="-122"/>
                <a:ea typeface="PingFang SC" charset="-122"/>
                <a:cs typeface="PingFang SC" charset="-122"/>
              </a:rPr>
              <a:t>|</a:t>
            </a:r>
            <a:r>
              <a:rPr lang="zh-CN" altLang="en-US" sz="1323" dirty="0">
                <a:solidFill>
                  <a:srgbClr val="102391"/>
                </a:solidFill>
                <a:latin typeface="PingFang SC" charset="-122"/>
                <a:ea typeface="PingFang SC" charset="-122"/>
                <a:cs typeface="PingFang SC" charset="-122"/>
              </a:rPr>
              <a:t> </a:t>
            </a:r>
            <a:r>
              <a:rPr kumimoji="1" lang="zh-CN" altLang="en-US" sz="1323" b="0" dirty="0">
                <a:solidFill>
                  <a:srgbClr val="102391"/>
                </a:solidFill>
                <a:latin typeface="PingFang SC" charset="-122"/>
                <a:ea typeface="PingFang SC" charset="-122"/>
                <a:cs typeface="PingFang SC" charset="-122"/>
              </a:rPr>
              <a:t>陆杨</a:t>
            </a:r>
            <a:endParaRPr kumimoji="1" lang="zh-CN" altLang="en-US" sz="1323" b="0" dirty="0">
              <a:solidFill>
                <a:srgbClr val="102391"/>
              </a:solidFill>
            </a:endParaRPr>
          </a:p>
        </p:txBody>
      </p:sp>
      <p:sp>
        <p:nvSpPr>
          <p:cNvPr id="18" name="矩形 17"/>
          <p:cNvSpPr/>
          <p:nvPr userDrawn="1"/>
        </p:nvSpPr>
        <p:spPr>
          <a:xfrm>
            <a:off x="-17486" y="78"/>
            <a:ext cx="5059920" cy="307700"/>
          </a:xfrm>
          <a:prstGeom prst="rect">
            <a:avLst/>
          </a:prstGeom>
          <a:solidFill>
            <a:srgbClr val="102391"/>
          </a:solidFill>
          <a:ln w="9525">
            <a:solidFill>
              <a:srgbClr val="10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9" name="文本框 18"/>
          <p:cNvSpPr txBox="1"/>
          <p:nvPr userDrawn="1"/>
        </p:nvSpPr>
        <p:spPr>
          <a:xfrm>
            <a:off x="0" y="2687"/>
            <a:ext cx="3700560" cy="295915"/>
          </a:xfrm>
          <a:prstGeom prst="rect">
            <a:avLst/>
          </a:prstGeom>
          <a:ln>
            <a:solidFill>
              <a:srgbClr val="102391"/>
            </a:solidFill>
          </a:ln>
        </p:spPr>
        <p:txBody>
          <a:bodyPr wrap="square" rtlCol="0">
            <a:spAutoFit/>
          </a:bodyPr>
          <a:lstStyle/>
          <a:p>
            <a:pPr indent="0"/>
            <a:r>
              <a:rPr kumimoji="1" lang="en-US" altLang="zh-CN" sz="1323" b="0" kern="1200" dirty="0">
                <a:solidFill>
                  <a:schemeClr val="bg1"/>
                </a:solidFill>
                <a:latin typeface="Arial" panose="020B0604020202020204" pitchFamily="34" charset="0"/>
                <a:ea typeface="+mn-ea"/>
                <a:cs typeface="+mn-cs"/>
              </a:rPr>
              <a:t>Beijing</a:t>
            </a:r>
            <a:r>
              <a:rPr kumimoji="1" lang="zh-CN" altLang="en-US" sz="1323" b="0" kern="1200" dirty="0">
                <a:solidFill>
                  <a:schemeClr val="bg1"/>
                </a:solidFill>
                <a:latin typeface="Arial" panose="020B0604020202020204" pitchFamily="34" charset="0"/>
                <a:ea typeface="+mn-ea"/>
                <a:cs typeface="+mn-cs"/>
              </a:rPr>
              <a:t> </a:t>
            </a:r>
            <a:r>
              <a:rPr kumimoji="1" lang="en-US" altLang="zh-CN" sz="1323" b="0" kern="1200" dirty="0">
                <a:solidFill>
                  <a:schemeClr val="bg1"/>
                </a:solidFill>
                <a:latin typeface="Arial" panose="020B0604020202020204" pitchFamily="34" charset="0"/>
                <a:ea typeface="+mn-ea"/>
                <a:cs typeface="+mn-cs"/>
              </a:rPr>
              <a:t>Jiaotong</a:t>
            </a:r>
            <a:r>
              <a:rPr kumimoji="1" lang="zh-CN" altLang="en-US" sz="1323" b="0" kern="1200" baseline="0" dirty="0">
                <a:solidFill>
                  <a:schemeClr val="bg1"/>
                </a:solidFill>
                <a:latin typeface="Arial" panose="020B0604020202020204" pitchFamily="34" charset="0"/>
                <a:ea typeface="+mn-ea"/>
                <a:cs typeface="+mn-cs"/>
              </a:rPr>
              <a:t> </a:t>
            </a:r>
            <a:r>
              <a:rPr kumimoji="1" lang="en-US" altLang="zh-CN" sz="1323" b="0" kern="1200" baseline="0" dirty="0">
                <a:solidFill>
                  <a:schemeClr val="bg1"/>
                </a:solidFill>
                <a:latin typeface="Arial" panose="020B0604020202020204" pitchFamily="34" charset="0"/>
                <a:ea typeface="+mn-ea"/>
                <a:cs typeface="+mn-cs"/>
              </a:rPr>
              <a:t>University</a:t>
            </a:r>
            <a:endParaRPr kumimoji="1" lang="zh-CN" altLang="en-US" sz="1323" b="0" kern="1200" dirty="0">
              <a:solidFill>
                <a:schemeClr val="bg1"/>
              </a:solidFill>
              <a:latin typeface="Arial" panose="020B060402020202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hank_u1">
    <p:spTree>
      <p:nvGrpSpPr>
        <p:cNvPr id="1" name=""/>
        <p:cNvGrpSpPr/>
        <p:nvPr/>
      </p:nvGrpSpPr>
      <p:grpSpPr>
        <a:xfrm>
          <a:off x="0" y="0"/>
          <a:ext cx="0" cy="0"/>
          <a:chOff x="0" y="0"/>
          <a:chExt cx="0" cy="0"/>
        </a:xfrm>
      </p:grpSpPr>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32066" y="1740047"/>
            <a:ext cx="8375044" cy="5040560"/>
          </a:xfrm>
          <a:prstGeom prst="rect">
            <a:avLst/>
          </a:prstGeom>
        </p:spPr>
      </p:pic>
      <p:sp>
        <p:nvSpPr>
          <p:cNvPr id="8" name="Rectangle 2"/>
          <p:cNvSpPr>
            <a:spLocks noGrp="1" noChangeArrowheads="1"/>
          </p:cNvSpPr>
          <p:nvPr>
            <p:ph type="ctrTitle" hasCustomPrompt="1"/>
          </p:nvPr>
        </p:nvSpPr>
        <p:spPr>
          <a:xfrm>
            <a:off x="2436036" y="2616186"/>
            <a:ext cx="3783919" cy="615553"/>
          </a:xfrm>
          <a:prstGeom prst="rect">
            <a:avLst/>
          </a:prstGeom>
        </p:spPr>
        <p:txBody>
          <a:bodyPr/>
          <a:lstStyle>
            <a:lvl1pPr marL="0" indent="0" algn="ctr">
              <a:lnSpc>
                <a:spcPct val="100000"/>
              </a:lnSpc>
              <a:buFont typeface="Arial" panose="020B0604020202020204" pitchFamily="34" charset="0"/>
              <a:buNone/>
              <a:defRPr sz="4535" b="1" baseline="0">
                <a:solidFill>
                  <a:srgbClr val="112391"/>
                </a:solidFill>
                <a:latin typeface="PingFang SC" charset="-122"/>
                <a:ea typeface="PingFang SC" charset="-122"/>
                <a:cs typeface="PingFang SC" charset="-122"/>
              </a:defRPr>
            </a:lvl1pPr>
          </a:lstStyle>
          <a:p>
            <a:pPr lvl="0"/>
            <a:r>
              <a:rPr lang="en-US" altLang="zh-CN" dirty="0"/>
              <a:t>Title</a:t>
            </a:r>
            <a:endParaRPr lang="de-DE" altLang="zh-CN" dirty="0"/>
          </a:p>
        </p:txBody>
      </p:sp>
      <p:sp>
        <p:nvSpPr>
          <p:cNvPr id="5" name="文本框 4"/>
          <p:cNvSpPr txBox="1"/>
          <p:nvPr userDrawn="1"/>
        </p:nvSpPr>
        <p:spPr>
          <a:xfrm>
            <a:off x="9134659" y="2017060"/>
            <a:ext cx="184731" cy="383054"/>
          </a:xfrm>
          <a:prstGeom prst="rect">
            <a:avLst/>
          </a:prstGeom>
        </p:spPr>
        <p:txBody>
          <a:bodyPr wrap="none" rtlCol="0">
            <a:spAutoFit/>
          </a:bodyPr>
          <a:lstStyle/>
          <a:p>
            <a:pPr marL="0" marR="0" indent="0" algn="l" defTabSz="863954" rtl="0" eaLnBrk="1" fontAlgn="base" latinLnBrk="0" hangingPunct="1">
              <a:lnSpc>
                <a:spcPct val="100000"/>
              </a:lnSpc>
              <a:spcBef>
                <a:spcPct val="0"/>
              </a:spcBef>
              <a:spcAft>
                <a:spcPct val="0"/>
              </a:spcAft>
              <a:buClrTx/>
              <a:buSzTx/>
              <a:buFont typeface="Arial" panose="020B0604020202020204" pitchFamily="34" charset="0"/>
              <a:buNone/>
            </a:pPr>
            <a:endParaRPr kumimoji="1" lang="zh-CN" altLang="en-US" sz="1889" b="0" dirty="0"/>
          </a:p>
        </p:txBody>
      </p:sp>
      <p:sp>
        <p:nvSpPr>
          <p:cNvPr id="15" name="椭圆 14"/>
          <p:cNvSpPr/>
          <p:nvPr userDrawn="1"/>
        </p:nvSpPr>
        <p:spPr>
          <a:xfrm>
            <a:off x="2563405" y="1057341"/>
            <a:ext cx="3529189" cy="3735415"/>
          </a:xfrm>
          <a:prstGeom prst="ellipse">
            <a:avLst/>
          </a:prstGeom>
          <a:noFill/>
          <a:ln w="19050">
            <a:solidFill>
              <a:srgbClr val="102391"/>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7" name="椭圆 16"/>
          <p:cNvSpPr/>
          <p:nvPr userDrawn="1"/>
        </p:nvSpPr>
        <p:spPr>
          <a:xfrm>
            <a:off x="2508029" y="998732"/>
            <a:ext cx="3639933" cy="3852631"/>
          </a:xfrm>
          <a:prstGeom prst="ellipse">
            <a:avLst/>
          </a:prstGeom>
          <a:noFill/>
          <a:ln w="19050">
            <a:solidFill>
              <a:srgbClr val="10239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2" name="椭圆 11"/>
          <p:cNvSpPr/>
          <p:nvPr userDrawn="1"/>
        </p:nvSpPr>
        <p:spPr>
          <a:xfrm>
            <a:off x="5340076" y="1475985"/>
            <a:ext cx="752516" cy="796488"/>
          </a:xfrm>
          <a:prstGeom prst="ellipse">
            <a:avLst/>
          </a:prstGeom>
          <a:solidFill>
            <a:srgbClr val="102391"/>
          </a:solidFill>
          <a:ln w="19050">
            <a:solidFill>
              <a:srgbClr val="26268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3023" dirty="0"/>
              <a:t>1</a:t>
            </a:r>
            <a:endParaRPr kumimoji="1" lang="zh-CN" altLang="en-US" sz="3023" dirty="0"/>
          </a:p>
        </p:txBody>
      </p:sp>
      <p:sp>
        <p:nvSpPr>
          <p:cNvPr id="2" name="矩形 1"/>
          <p:cNvSpPr/>
          <p:nvPr userDrawn="1"/>
        </p:nvSpPr>
        <p:spPr>
          <a:xfrm>
            <a:off x="-17486" y="0"/>
            <a:ext cx="170472" cy="6858000"/>
          </a:xfrm>
          <a:prstGeom prst="rect">
            <a:avLst/>
          </a:prstGeom>
          <a:solidFill>
            <a:srgbClr val="10239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0" name="矩形 9"/>
          <p:cNvSpPr/>
          <p:nvPr userDrawn="1"/>
        </p:nvSpPr>
        <p:spPr>
          <a:xfrm>
            <a:off x="8486597" y="8645"/>
            <a:ext cx="170472" cy="6858000"/>
          </a:xfrm>
          <a:prstGeom prst="rect">
            <a:avLst/>
          </a:prstGeom>
          <a:solidFill>
            <a:srgbClr val="10239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3" name="矩形 12"/>
          <p:cNvSpPr/>
          <p:nvPr userDrawn="1"/>
        </p:nvSpPr>
        <p:spPr>
          <a:xfrm>
            <a:off x="-12324" y="-3294"/>
            <a:ext cx="8668987" cy="118684"/>
          </a:xfrm>
          <a:prstGeom prst="rect">
            <a:avLst/>
          </a:prstGeom>
          <a:solidFill>
            <a:srgbClr val="10239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4" name="矩形 13"/>
          <p:cNvSpPr/>
          <p:nvPr userDrawn="1"/>
        </p:nvSpPr>
        <p:spPr>
          <a:xfrm>
            <a:off x="-32654" y="6742611"/>
            <a:ext cx="8668987" cy="118684"/>
          </a:xfrm>
          <a:prstGeom prst="rect">
            <a:avLst/>
          </a:prstGeom>
          <a:solidFill>
            <a:srgbClr val="10239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_u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4844" r="24824"/>
          <a:stretch>
            <a:fillRect/>
          </a:stretch>
        </p:blipFill>
        <p:spPr>
          <a:xfrm>
            <a:off x="-17487" y="1628801"/>
            <a:ext cx="8674151" cy="5220580"/>
          </a:xfrm>
          <a:prstGeom prst="rect">
            <a:avLst/>
          </a:prstGeom>
        </p:spPr>
      </p:pic>
      <p:sp>
        <p:nvSpPr>
          <p:cNvPr id="14" name="矩形 13"/>
          <p:cNvSpPr/>
          <p:nvPr userDrawn="1"/>
        </p:nvSpPr>
        <p:spPr>
          <a:xfrm flipV="1">
            <a:off x="2132093" y="818000"/>
            <a:ext cx="6524571" cy="45719"/>
          </a:xfrm>
          <a:prstGeom prst="rect">
            <a:avLst/>
          </a:prstGeom>
          <a:gradFill>
            <a:gsLst>
              <a:gs pos="0">
                <a:schemeClr val="bg1"/>
              </a:gs>
              <a:gs pos="100000">
                <a:srgbClr val="112391">
                  <a:lumMod val="100000"/>
                </a:srgbClr>
              </a:gs>
              <a:gs pos="100000">
                <a:srgbClr val="112391">
                  <a:alpha val="60000"/>
                </a:srgbClr>
              </a:gs>
            </a:gsLst>
            <a:lin ang="0" scaled="0"/>
          </a:gra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16" name="矩形 15"/>
          <p:cNvSpPr/>
          <p:nvPr userDrawn="1"/>
        </p:nvSpPr>
        <p:spPr>
          <a:xfrm flipV="1">
            <a:off x="-2841" y="6805020"/>
            <a:ext cx="8639175" cy="45719"/>
          </a:xfrm>
          <a:prstGeom prst="rect">
            <a:avLst/>
          </a:prstGeom>
          <a:solidFill>
            <a:srgbClr val="112391"/>
          </a:solidFill>
          <a:ln w="19050">
            <a:solidFill>
              <a:srgbClr val="1123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1728" dirty="0"/>
          </a:p>
        </p:txBody>
      </p:sp>
      <p:sp>
        <p:nvSpPr>
          <p:cNvPr id="7" name="文本框 6"/>
          <p:cNvSpPr txBox="1"/>
          <p:nvPr userDrawn="1"/>
        </p:nvSpPr>
        <p:spPr>
          <a:xfrm>
            <a:off x="2278611" y="2618911"/>
            <a:ext cx="4549285" cy="1255728"/>
          </a:xfrm>
          <a:prstGeom prst="rect">
            <a:avLst/>
          </a:prstGeom>
        </p:spPr>
        <p:txBody>
          <a:bodyPr wrap="square" rtlCol="0">
            <a:spAutoFit/>
          </a:bodyPr>
          <a:lstStyle/>
          <a:p>
            <a:pPr marL="0" marR="0" indent="0" algn="ctr" defTabSz="863954" rtl="0" eaLnBrk="1" fontAlgn="base" latinLnBrk="0" hangingPunct="1">
              <a:lnSpc>
                <a:spcPct val="100000"/>
              </a:lnSpc>
              <a:spcBef>
                <a:spcPct val="0"/>
              </a:spcBef>
              <a:spcAft>
                <a:spcPct val="0"/>
              </a:spcAft>
              <a:buClrTx/>
              <a:buSzTx/>
              <a:buFontTx/>
              <a:buNone/>
              <a:defRPr/>
            </a:pPr>
            <a:r>
              <a:rPr kumimoji="1" lang="zh-CN" altLang="en-US" sz="3780" b="1" dirty="0">
                <a:solidFill>
                  <a:srgbClr val="112391"/>
                </a:solidFill>
                <a:latin typeface="微软雅黑" panose="020B0503020204020204" charset="-122"/>
                <a:ea typeface="微软雅黑" panose="020B0503020204020204" charset="-122"/>
                <a:cs typeface="PingFang SC" charset="-122"/>
              </a:rPr>
              <a:t>谢谢！</a:t>
            </a:r>
            <a:endParaRPr kumimoji="1" lang="en-US" altLang="zh-CN" sz="3780" b="1" dirty="0">
              <a:solidFill>
                <a:srgbClr val="112391"/>
              </a:solidFill>
              <a:latin typeface="微软雅黑" panose="020B0503020204020204" charset="-122"/>
              <a:ea typeface="微软雅黑" panose="020B0503020204020204" charset="-122"/>
              <a:cs typeface="PingFang SC" charset="-122"/>
            </a:endParaRPr>
          </a:p>
          <a:p>
            <a:pPr marL="0" marR="0" indent="0" algn="ctr" defTabSz="863954" rtl="0" eaLnBrk="1" fontAlgn="base" latinLnBrk="0" hangingPunct="1">
              <a:lnSpc>
                <a:spcPct val="100000"/>
              </a:lnSpc>
              <a:spcBef>
                <a:spcPct val="0"/>
              </a:spcBef>
              <a:spcAft>
                <a:spcPct val="0"/>
              </a:spcAft>
              <a:buClrTx/>
              <a:buSzTx/>
              <a:buFontTx/>
              <a:buNone/>
              <a:defRPr/>
            </a:pPr>
            <a:r>
              <a:rPr kumimoji="1" lang="zh-CN" altLang="en-US" sz="3780" b="1" dirty="0">
                <a:solidFill>
                  <a:srgbClr val="112391"/>
                </a:solidFill>
                <a:latin typeface="微软雅黑" panose="020B0503020204020204" charset="-122"/>
                <a:ea typeface="微软雅黑" panose="020B0503020204020204" charset="-122"/>
                <a:cs typeface="PingFang SC" charset="-122"/>
              </a:rPr>
              <a:t>请评审专家批评指正！</a:t>
            </a:r>
          </a:p>
        </p:txBody>
      </p:sp>
      <p:sp>
        <p:nvSpPr>
          <p:cNvPr id="8" name="文本框 7">
            <a:extLst>
              <a:ext uri="{FF2B5EF4-FFF2-40B4-BE49-F238E27FC236}">
                <a16:creationId xmlns:a16="http://schemas.microsoft.com/office/drawing/2014/main" id="{4D41F5C5-EC10-8941-A1B3-3808A18DD41B}"/>
              </a:ext>
            </a:extLst>
          </p:cNvPr>
          <p:cNvSpPr txBox="1"/>
          <p:nvPr userDrawn="1"/>
        </p:nvSpPr>
        <p:spPr>
          <a:xfrm>
            <a:off x="6143678" y="491228"/>
            <a:ext cx="2495497" cy="295915"/>
          </a:xfrm>
          <a:prstGeom prst="rect">
            <a:avLst/>
          </a:prstGeom>
          <a:noFill/>
        </p:spPr>
        <p:txBody>
          <a:bodyPr wrap="square" rtlCol="0">
            <a:spAutoFit/>
          </a:bodyPr>
          <a:lstStyle/>
          <a:p>
            <a:pPr indent="0" algn="r"/>
            <a:r>
              <a:rPr kumimoji="1" lang="en-US" altLang="zh-CN" sz="1323" b="1" kern="1200" dirty="0">
                <a:solidFill>
                  <a:srgbClr val="112391"/>
                </a:solidFill>
                <a:latin typeface="+mn-lt"/>
                <a:ea typeface="+mn-ea"/>
                <a:cs typeface="+mn-cs"/>
              </a:rPr>
              <a:t>Beijing</a:t>
            </a:r>
            <a:r>
              <a:rPr kumimoji="1" lang="zh-CN" altLang="en-US" sz="1323" b="1" dirty="0">
                <a:solidFill>
                  <a:schemeClr val="bg1"/>
                </a:solidFill>
                <a:latin typeface="+mj-lt"/>
              </a:rPr>
              <a:t> </a:t>
            </a:r>
            <a:r>
              <a:rPr kumimoji="1" lang="en-US" altLang="zh-CN" sz="1323" b="1" kern="1200" dirty="0">
                <a:solidFill>
                  <a:srgbClr val="112391"/>
                </a:solidFill>
                <a:latin typeface="+mn-lt"/>
                <a:ea typeface="+mn-ea"/>
                <a:cs typeface="+mn-cs"/>
              </a:rPr>
              <a:t>Jiaotong</a:t>
            </a:r>
            <a:r>
              <a:rPr kumimoji="1" lang="zh-CN" altLang="en-US" sz="1323" b="1" kern="1200" dirty="0">
                <a:solidFill>
                  <a:srgbClr val="112391"/>
                </a:solidFill>
                <a:latin typeface="+mn-lt"/>
                <a:ea typeface="+mn-ea"/>
                <a:cs typeface="+mn-cs"/>
              </a:rPr>
              <a:t> </a:t>
            </a:r>
            <a:r>
              <a:rPr kumimoji="1" lang="en-US" altLang="zh-CN" sz="1323" b="1" kern="1200" dirty="0">
                <a:solidFill>
                  <a:srgbClr val="112391"/>
                </a:solidFill>
                <a:latin typeface="+mn-lt"/>
                <a:ea typeface="+mn-ea"/>
                <a:cs typeface="+mn-cs"/>
              </a:rPr>
              <a:t>University</a:t>
            </a:r>
            <a:endParaRPr kumimoji="1" lang="zh-CN" altLang="en-US" sz="1323" b="1" kern="1200" dirty="0">
              <a:solidFill>
                <a:srgbClr val="112391"/>
              </a:solidFill>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89444" y="1709740"/>
            <a:ext cx="7451288" cy="2852737"/>
          </a:xfrm>
        </p:spPr>
        <p:txBody>
          <a:bodyPr anchor="b"/>
          <a:lstStyle>
            <a:lvl1pPr>
              <a:defRPr sz="5669"/>
            </a:lvl1pPr>
          </a:lstStyle>
          <a:p>
            <a:r>
              <a:rPr lang="zh-CN" altLang="en-US"/>
              <a:t>单击此处编辑母版标题样式</a:t>
            </a:r>
            <a:endParaRPr lang="en-US" dirty="0"/>
          </a:p>
        </p:txBody>
      </p:sp>
      <p:sp>
        <p:nvSpPr>
          <p:cNvPr id="3" name="Text Placeholder 2"/>
          <p:cNvSpPr>
            <a:spLocks noGrp="1"/>
          </p:cNvSpPr>
          <p:nvPr>
            <p:ph type="body" idx="1"/>
          </p:nvPr>
        </p:nvSpPr>
        <p:spPr>
          <a:xfrm>
            <a:off x="589444" y="4589465"/>
            <a:ext cx="7451288" cy="1500187"/>
          </a:xfrm>
        </p:spPr>
        <p:txBody>
          <a:bodyPr/>
          <a:lstStyle>
            <a:lvl1pPr marL="0" indent="0">
              <a:buNone/>
              <a:defRPr sz="2268">
                <a:solidFill>
                  <a:schemeClr val="tx1"/>
                </a:solidFill>
              </a:defRPr>
            </a:lvl1pPr>
            <a:lvl2pPr marL="431963" indent="0">
              <a:buNone/>
              <a:defRPr sz="1890">
                <a:solidFill>
                  <a:schemeClr val="tx1">
                    <a:tint val="75000"/>
                  </a:schemeClr>
                </a:solidFill>
              </a:defRPr>
            </a:lvl2pPr>
            <a:lvl3pPr marL="863925" indent="0">
              <a:buNone/>
              <a:defRPr sz="1701">
                <a:solidFill>
                  <a:schemeClr val="tx1">
                    <a:tint val="75000"/>
                  </a:schemeClr>
                </a:solidFill>
              </a:defRPr>
            </a:lvl3pPr>
            <a:lvl4pPr marL="1295888" indent="0">
              <a:buNone/>
              <a:defRPr sz="1512">
                <a:solidFill>
                  <a:schemeClr val="tx1">
                    <a:tint val="75000"/>
                  </a:schemeClr>
                </a:solidFill>
              </a:defRPr>
            </a:lvl4pPr>
            <a:lvl5pPr marL="1727850" indent="0">
              <a:buNone/>
              <a:defRPr sz="1512">
                <a:solidFill>
                  <a:schemeClr val="tx1">
                    <a:tint val="75000"/>
                  </a:schemeClr>
                </a:solidFill>
              </a:defRPr>
            </a:lvl5pPr>
            <a:lvl6pPr marL="2159813" indent="0">
              <a:buNone/>
              <a:defRPr sz="1512">
                <a:solidFill>
                  <a:schemeClr val="tx1">
                    <a:tint val="75000"/>
                  </a:schemeClr>
                </a:solidFill>
              </a:defRPr>
            </a:lvl6pPr>
            <a:lvl7pPr marL="2591775" indent="0">
              <a:buNone/>
              <a:defRPr sz="1512">
                <a:solidFill>
                  <a:schemeClr val="tx1">
                    <a:tint val="75000"/>
                  </a:schemeClr>
                </a:solidFill>
              </a:defRPr>
            </a:lvl7pPr>
            <a:lvl8pPr marL="3023738" indent="0">
              <a:buNone/>
              <a:defRPr sz="1512">
                <a:solidFill>
                  <a:schemeClr val="tx1">
                    <a:tint val="75000"/>
                  </a:schemeClr>
                </a:solidFill>
              </a:defRPr>
            </a:lvl8pPr>
            <a:lvl9pPr marL="3455700" indent="0">
              <a:buNone/>
              <a:defRPr sz="1512">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159956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93943" y="1825625"/>
            <a:ext cx="3671649"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373583" y="1825625"/>
            <a:ext cx="3671649"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578826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95069" y="365127"/>
            <a:ext cx="7451288"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95070" y="1681163"/>
            <a:ext cx="3654775" cy="823912"/>
          </a:xfrm>
        </p:spPr>
        <p:txBody>
          <a:bodyPr anchor="b"/>
          <a:lstStyle>
            <a:lvl1pPr marL="0" indent="0">
              <a:buNone/>
              <a:defRPr sz="2268" b="1"/>
            </a:lvl1pPr>
            <a:lvl2pPr marL="431963" indent="0">
              <a:buNone/>
              <a:defRPr sz="1890" b="1"/>
            </a:lvl2pPr>
            <a:lvl3pPr marL="863925" indent="0">
              <a:buNone/>
              <a:defRPr sz="1701" b="1"/>
            </a:lvl3pPr>
            <a:lvl4pPr marL="1295888" indent="0">
              <a:buNone/>
              <a:defRPr sz="1512" b="1"/>
            </a:lvl4pPr>
            <a:lvl5pPr marL="1727850" indent="0">
              <a:buNone/>
              <a:defRPr sz="1512" b="1"/>
            </a:lvl5pPr>
            <a:lvl6pPr marL="2159813" indent="0">
              <a:buNone/>
              <a:defRPr sz="1512" b="1"/>
            </a:lvl6pPr>
            <a:lvl7pPr marL="2591775" indent="0">
              <a:buNone/>
              <a:defRPr sz="1512" b="1"/>
            </a:lvl7pPr>
            <a:lvl8pPr marL="3023738" indent="0">
              <a:buNone/>
              <a:defRPr sz="1512" b="1"/>
            </a:lvl8pPr>
            <a:lvl9pPr marL="3455700" indent="0">
              <a:buNone/>
              <a:defRPr sz="1512" b="1"/>
            </a:lvl9pPr>
          </a:lstStyle>
          <a:p>
            <a:pPr lvl="0"/>
            <a:r>
              <a:rPr lang="zh-CN" altLang="en-US"/>
              <a:t>单击此处编辑母版文本样式</a:t>
            </a:r>
          </a:p>
        </p:txBody>
      </p:sp>
      <p:sp>
        <p:nvSpPr>
          <p:cNvPr id="4" name="Content Placeholder 3"/>
          <p:cNvSpPr>
            <a:spLocks noGrp="1"/>
          </p:cNvSpPr>
          <p:nvPr>
            <p:ph sz="half" idx="2"/>
          </p:nvPr>
        </p:nvSpPr>
        <p:spPr>
          <a:xfrm>
            <a:off x="595070" y="2505075"/>
            <a:ext cx="3654775"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373583" y="1681163"/>
            <a:ext cx="3672775" cy="823912"/>
          </a:xfrm>
        </p:spPr>
        <p:txBody>
          <a:bodyPr anchor="b"/>
          <a:lstStyle>
            <a:lvl1pPr marL="0" indent="0">
              <a:buNone/>
              <a:defRPr sz="2268" b="1"/>
            </a:lvl1pPr>
            <a:lvl2pPr marL="431963" indent="0">
              <a:buNone/>
              <a:defRPr sz="1890" b="1"/>
            </a:lvl2pPr>
            <a:lvl3pPr marL="863925" indent="0">
              <a:buNone/>
              <a:defRPr sz="1701" b="1"/>
            </a:lvl3pPr>
            <a:lvl4pPr marL="1295888" indent="0">
              <a:buNone/>
              <a:defRPr sz="1512" b="1"/>
            </a:lvl4pPr>
            <a:lvl5pPr marL="1727850" indent="0">
              <a:buNone/>
              <a:defRPr sz="1512" b="1"/>
            </a:lvl5pPr>
            <a:lvl6pPr marL="2159813" indent="0">
              <a:buNone/>
              <a:defRPr sz="1512" b="1"/>
            </a:lvl6pPr>
            <a:lvl7pPr marL="2591775" indent="0">
              <a:buNone/>
              <a:defRPr sz="1512" b="1"/>
            </a:lvl7pPr>
            <a:lvl8pPr marL="3023738" indent="0">
              <a:buNone/>
              <a:defRPr sz="1512" b="1"/>
            </a:lvl8pPr>
            <a:lvl9pPr marL="3455700" indent="0">
              <a:buNone/>
              <a:defRPr sz="1512" b="1"/>
            </a:lvl9pPr>
          </a:lstStyle>
          <a:p>
            <a:pPr lvl="0"/>
            <a:r>
              <a:rPr lang="zh-CN" altLang="en-US"/>
              <a:t>单击此处编辑母版文本样式</a:t>
            </a:r>
          </a:p>
        </p:txBody>
      </p:sp>
      <p:sp>
        <p:nvSpPr>
          <p:cNvPr id="6" name="Content Placeholder 5"/>
          <p:cNvSpPr>
            <a:spLocks noGrp="1"/>
          </p:cNvSpPr>
          <p:nvPr>
            <p:ph sz="quarter" idx="4"/>
          </p:nvPr>
        </p:nvSpPr>
        <p:spPr>
          <a:xfrm>
            <a:off x="4373583" y="2505075"/>
            <a:ext cx="3672775"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09898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425349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2438855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5068" y="457200"/>
            <a:ext cx="2786359" cy="1600200"/>
          </a:xfrm>
        </p:spPr>
        <p:txBody>
          <a:bodyPr anchor="b"/>
          <a:lstStyle>
            <a:lvl1pPr>
              <a:defRPr sz="3023"/>
            </a:lvl1pPr>
          </a:lstStyle>
          <a:p>
            <a:r>
              <a:rPr lang="zh-CN" altLang="en-US"/>
              <a:t>单击此处编辑母版标题样式</a:t>
            </a:r>
            <a:endParaRPr lang="en-US" dirty="0"/>
          </a:p>
        </p:txBody>
      </p:sp>
      <p:sp>
        <p:nvSpPr>
          <p:cNvPr id="3" name="Content Placeholder 2"/>
          <p:cNvSpPr>
            <a:spLocks noGrp="1"/>
          </p:cNvSpPr>
          <p:nvPr>
            <p:ph idx="1"/>
          </p:nvPr>
        </p:nvSpPr>
        <p:spPr>
          <a:xfrm>
            <a:off x="3672775" y="987427"/>
            <a:ext cx="4373582" cy="4873625"/>
          </a:xfrm>
        </p:spPr>
        <p:txBody>
          <a:bodyPr/>
          <a:lstStyle>
            <a:lvl1pPr>
              <a:defRPr sz="3023"/>
            </a:lvl1pPr>
            <a:lvl2pPr>
              <a:defRPr sz="2645"/>
            </a:lvl2pPr>
            <a:lvl3pPr>
              <a:defRPr sz="2268"/>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95068" y="2057400"/>
            <a:ext cx="2786359" cy="3811588"/>
          </a:xfrm>
        </p:spPr>
        <p:txBody>
          <a:bodyPr/>
          <a:lstStyle>
            <a:lvl1pPr marL="0" indent="0">
              <a:buNone/>
              <a:defRPr sz="1512"/>
            </a:lvl1pPr>
            <a:lvl2pPr marL="431963" indent="0">
              <a:buNone/>
              <a:defRPr sz="1323"/>
            </a:lvl2pPr>
            <a:lvl3pPr marL="863925" indent="0">
              <a:buNone/>
              <a:defRPr sz="1134"/>
            </a:lvl3pPr>
            <a:lvl4pPr marL="1295888" indent="0">
              <a:buNone/>
              <a:defRPr sz="945"/>
            </a:lvl4pPr>
            <a:lvl5pPr marL="1727850" indent="0">
              <a:buNone/>
              <a:defRPr sz="945"/>
            </a:lvl5pPr>
            <a:lvl6pPr marL="2159813" indent="0">
              <a:buNone/>
              <a:defRPr sz="945"/>
            </a:lvl6pPr>
            <a:lvl7pPr marL="2591775" indent="0">
              <a:buNone/>
              <a:defRPr sz="945"/>
            </a:lvl7pPr>
            <a:lvl8pPr marL="3023738" indent="0">
              <a:buNone/>
              <a:defRPr sz="945"/>
            </a:lvl8pPr>
            <a:lvl9pPr marL="3455700"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88236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95068" y="457200"/>
            <a:ext cx="2786359" cy="1600200"/>
          </a:xfrm>
        </p:spPr>
        <p:txBody>
          <a:bodyPr anchor="b"/>
          <a:lstStyle>
            <a:lvl1pPr>
              <a:defRPr sz="302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672775" y="987427"/>
            <a:ext cx="4373582" cy="4873625"/>
          </a:xfrm>
        </p:spPr>
        <p:txBody>
          <a:bodyPr anchor="t"/>
          <a:lstStyle>
            <a:lvl1pPr marL="0" indent="0">
              <a:buNone/>
              <a:defRPr sz="3023"/>
            </a:lvl1pPr>
            <a:lvl2pPr marL="431963" indent="0">
              <a:buNone/>
              <a:defRPr sz="2645"/>
            </a:lvl2pPr>
            <a:lvl3pPr marL="863925" indent="0">
              <a:buNone/>
              <a:defRPr sz="2268"/>
            </a:lvl3pPr>
            <a:lvl4pPr marL="1295888" indent="0">
              <a:buNone/>
              <a:defRPr sz="1890"/>
            </a:lvl4pPr>
            <a:lvl5pPr marL="1727850" indent="0">
              <a:buNone/>
              <a:defRPr sz="1890"/>
            </a:lvl5pPr>
            <a:lvl6pPr marL="2159813" indent="0">
              <a:buNone/>
              <a:defRPr sz="1890"/>
            </a:lvl6pPr>
            <a:lvl7pPr marL="2591775" indent="0">
              <a:buNone/>
              <a:defRPr sz="1890"/>
            </a:lvl7pPr>
            <a:lvl8pPr marL="3023738" indent="0">
              <a:buNone/>
              <a:defRPr sz="1890"/>
            </a:lvl8pPr>
            <a:lvl9pPr marL="3455700"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595068" y="2057400"/>
            <a:ext cx="2786359" cy="3811588"/>
          </a:xfrm>
        </p:spPr>
        <p:txBody>
          <a:bodyPr/>
          <a:lstStyle>
            <a:lvl1pPr marL="0" indent="0">
              <a:buNone/>
              <a:defRPr sz="1512"/>
            </a:lvl1pPr>
            <a:lvl2pPr marL="431963" indent="0">
              <a:buNone/>
              <a:defRPr sz="1323"/>
            </a:lvl2pPr>
            <a:lvl3pPr marL="863925" indent="0">
              <a:buNone/>
              <a:defRPr sz="1134"/>
            </a:lvl3pPr>
            <a:lvl4pPr marL="1295888" indent="0">
              <a:buNone/>
              <a:defRPr sz="945"/>
            </a:lvl4pPr>
            <a:lvl5pPr marL="1727850" indent="0">
              <a:buNone/>
              <a:defRPr sz="945"/>
            </a:lvl5pPr>
            <a:lvl6pPr marL="2159813" indent="0">
              <a:buNone/>
              <a:defRPr sz="945"/>
            </a:lvl6pPr>
            <a:lvl7pPr marL="2591775" indent="0">
              <a:buNone/>
              <a:defRPr sz="945"/>
            </a:lvl7pPr>
            <a:lvl8pPr marL="3023738" indent="0">
              <a:buNone/>
              <a:defRPr sz="945"/>
            </a:lvl8pPr>
            <a:lvl9pPr marL="3455700"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8/30/2024</a:t>
            </a:fld>
            <a:endParaRPr lang="en-US" dirty="0"/>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697773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3944" y="365127"/>
            <a:ext cx="745128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93944" y="1825625"/>
            <a:ext cx="745128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93943" y="6356352"/>
            <a:ext cx="1943814" cy="365125"/>
          </a:xfrm>
          <a:prstGeom prst="rect">
            <a:avLst/>
          </a:prstGeom>
        </p:spPr>
        <p:txBody>
          <a:bodyPr vert="horz" lIns="91440" tIns="45720" rIns="91440" bIns="45720" rtlCol="0" anchor="ctr"/>
          <a:lstStyle>
            <a:lvl1pPr algn="l">
              <a:defRPr sz="1134">
                <a:solidFill>
                  <a:schemeClr val="tx1">
                    <a:tint val="75000"/>
                  </a:schemeClr>
                </a:solidFill>
              </a:defRPr>
            </a:lvl1pPr>
          </a:lstStyle>
          <a:p>
            <a:fld id="{C764DE79-268F-4C1A-8933-263129D2AF90}" type="datetimeFigureOut">
              <a:rPr lang="en-US" smtClean="0"/>
              <a:t>8/30/2024</a:t>
            </a:fld>
            <a:endParaRPr lang="en-US" dirty="0"/>
          </a:p>
        </p:txBody>
      </p:sp>
      <p:sp>
        <p:nvSpPr>
          <p:cNvPr id="5" name="Footer Placeholder 4"/>
          <p:cNvSpPr>
            <a:spLocks noGrp="1"/>
          </p:cNvSpPr>
          <p:nvPr>
            <p:ph type="ftr" sz="quarter" idx="3"/>
          </p:nvPr>
        </p:nvSpPr>
        <p:spPr>
          <a:xfrm>
            <a:off x="2861727" y="6356352"/>
            <a:ext cx="2915722" cy="365125"/>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101418" y="6356352"/>
            <a:ext cx="1943814" cy="365125"/>
          </a:xfrm>
          <a:prstGeom prst="rect">
            <a:avLst/>
          </a:prstGeom>
        </p:spPr>
        <p:txBody>
          <a:bodyPr vert="horz" lIns="91440" tIns="45720" rIns="91440" bIns="45720" rtlCol="0" anchor="ctr"/>
          <a:lstStyle>
            <a:lvl1pPr algn="r">
              <a:defRPr sz="1134">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58255397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49" r:id="rId14"/>
    <p:sldLayoutId id="2147483651" r:id="rId15"/>
    <p:sldLayoutId id="2147483652" r:id="rId16"/>
    <p:sldLayoutId id="2147483653" r:id="rId17"/>
    <p:sldLayoutId id="2147483654" r:id="rId18"/>
    <p:sldLayoutId id="2147483655" r:id="rId19"/>
    <p:sldLayoutId id="2147483656" r:id="rId20"/>
    <p:sldLayoutId id="2147483657" r:id="rId21"/>
    <p:sldLayoutId id="2147483658" r:id="rId22"/>
    <p:sldLayoutId id="2147483659" r:id="rId23"/>
    <p:sldLayoutId id="2147483668" r:id="rId24"/>
  </p:sldLayoutIdLst>
  <p:hf hdr="0" ftr="0" dt="0"/>
  <p:txStyles>
    <p:titleStyle>
      <a:lvl1pPr algn="l" defTabSz="863925" rtl="0" eaLnBrk="1" latinLnBrk="0" hangingPunct="1">
        <a:lnSpc>
          <a:spcPct val="90000"/>
        </a:lnSpc>
        <a:spcBef>
          <a:spcPct val="0"/>
        </a:spcBef>
        <a:buNone/>
        <a:defRPr sz="4157" kern="1200">
          <a:solidFill>
            <a:schemeClr val="tx1"/>
          </a:solidFill>
          <a:latin typeface="+mj-lt"/>
          <a:ea typeface="+mj-ea"/>
          <a:cs typeface="+mj-cs"/>
        </a:defRPr>
      </a:lvl1pPr>
    </p:titleStyle>
    <p:bodyStyle>
      <a:lvl1pPr marL="215981" indent="-215981" algn="l" defTabSz="86392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944" indent="-215981" algn="l" defTabSz="863925"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79906" indent="-215981" algn="l" defTabSz="863925"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1869"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3832"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5794"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7757"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39719"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1682" indent="-215981" algn="l" defTabSz="86392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3925" rtl="0" eaLnBrk="1" latinLnBrk="0" hangingPunct="1">
        <a:defRPr sz="1701" kern="1200">
          <a:solidFill>
            <a:schemeClr val="tx1"/>
          </a:solidFill>
          <a:latin typeface="+mn-lt"/>
          <a:ea typeface="+mn-ea"/>
          <a:cs typeface="+mn-cs"/>
        </a:defRPr>
      </a:lvl1pPr>
      <a:lvl2pPr marL="431963"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8" algn="l" defTabSz="863925" rtl="0" eaLnBrk="1" latinLnBrk="0" hangingPunct="1">
        <a:defRPr sz="1701" kern="1200">
          <a:solidFill>
            <a:schemeClr val="tx1"/>
          </a:solidFill>
          <a:latin typeface="+mn-lt"/>
          <a:ea typeface="+mn-ea"/>
          <a:cs typeface="+mn-cs"/>
        </a:defRPr>
      </a:lvl4pPr>
      <a:lvl5pPr marL="1727850" algn="l" defTabSz="863925" rtl="0" eaLnBrk="1" latinLnBrk="0" hangingPunct="1">
        <a:defRPr sz="1701" kern="1200">
          <a:solidFill>
            <a:schemeClr val="tx1"/>
          </a:solidFill>
          <a:latin typeface="+mn-lt"/>
          <a:ea typeface="+mn-ea"/>
          <a:cs typeface="+mn-cs"/>
        </a:defRPr>
      </a:lvl5pPr>
      <a:lvl6pPr marL="2159813" algn="l" defTabSz="863925" rtl="0" eaLnBrk="1" latinLnBrk="0" hangingPunct="1">
        <a:defRPr sz="1701" kern="1200">
          <a:solidFill>
            <a:schemeClr val="tx1"/>
          </a:solidFill>
          <a:latin typeface="+mn-lt"/>
          <a:ea typeface="+mn-ea"/>
          <a:cs typeface="+mn-cs"/>
        </a:defRPr>
      </a:lvl6pPr>
      <a:lvl7pPr marL="2591775" algn="l" defTabSz="863925" rtl="0" eaLnBrk="1" latinLnBrk="0" hangingPunct="1">
        <a:defRPr sz="1701" kern="1200">
          <a:solidFill>
            <a:schemeClr val="tx1"/>
          </a:solidFill>
          <a:latin typeface="+mn-lt"/>
          <a:ea typeface="+mn-ea"/>
          <a:cs typeface="+mn-cs"/>
        </a:defRPr>
      </a:lvl7pPr>
      <a:lvl8pPr marL="3023738" algn="l" defTabSz="863925" rtl="0" eaLnBrk="1" latinLnBrk="0" hangingPunct="1">
        <a:defRPr sz="1701" kern="1200">
          <a:solidFill>
            <a:schemeClr val="tx1"/>
          </a:solidFill>
          <a:latin typeface="+mn-lt"/>
          <a:ea typeface="+mn-ea"/>
          <a:cs typeface="+mn-cs"/>
        </a:defRPr>
      </a:lvl8pPr>
      <a:lvl9pPr marL="3455700" algn="l" defTabSz="863925"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2.png"/><Relationship Id="rId7" Type="http://schemas.openxmlformats.org/officeDocument/2006/relationships/image" Target="../media/image98.png"/><Relationship Id="rId12"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71.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82.png"/><Relationship Id="rId4" Type="http://schemas.openxmlformats.org/officeDocument/2006/relationships/image" Target="../media/image114.png"/><Relationship Id="rId9"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13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36.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9.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5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17000" t="-1000" r="36000" b="-4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2C3A993-6F3E-4342-B172-3649CE4E82E4}"/>
              </a:ext>
            </a:extLst>
          </p:cNvPr>
          <p:cNvSpPr txBox="1"/>
          <p:nvPr/>
        </p:nvSpPr>
        <p:spPr>
          <a:xfrm>
            <a:off x="428976" y="2466942"/>
            <a:ext cx="7845004" cy="499496"/>
          </a:xfrm>
          <a:prstGeom prst="rect">
            <a:avLst/>
          </a:prstGeom>
          <a:noFill/>
        </p:spPr>
        <p:txBody>
          <a:bodyPr wrap="square">
            <a:spAutoFit/>
          </a:bodyPr>
          <a:lstStyle/>
          <a:p>
            <a:pPr algn="ctr"/>
            <a:r>
              <a:rPr lang="en-US" altLang="zh-CN" sz="2646" b="1" dirty="0">
                <a:solidFill>
                  <a:schemeClr val="bg1"/>
                </a:solidFill>
                <a:latin typeface="微软雅黑" panose="020B0503020204020204" charset="-122"/>
                <a:ea typeface="微软雅黑" panose="020B0503020204020204" charset="-122"/>
                <a:sym typeface="Arial" panose="020B0604020202020204"/>
              </a:rPr>
              <a:t>Research on Virtual Try-On Technology</a:t>
            </a:r>
          </a:p>
        </p:txBody>
      </p:sp>
      <p:pic>
        <p:nvPicPr>
          <p:cNvPr id="6" name="图片 5">
            <a:extLst>
              <a:ext uri="{FF2B5EF4-FFF2-40B4-BE49-F238E27FC236}">
                <a16:creationId xmlns:a16="http://schemas.microsoft.com/office/drawing/2014/main" id="{3C9CF3EB-9174-F649-B530-5B81B023B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886" y="1389195"/>
            <a:ext cx="59994" cy="71993"/>
          </a:xfrm>
          <a:prstGeom prst="rect">
            <a:avLst/>
          </a:prstGeom>
        </p:spPr>
      </p:pic>
      <p:pic>
        <p:nvPicPr>
          <p:cNvPr id="7" name="图片 6">
            <a:extLst>
              <a:ext uri="{FF2B5EF4-FFF2-40B4-BE49-F238E27FC236}">
                <a16:creationId xmlns:a16="http://schemas.microsoft.com/office/drawing/2014/main" id="{9F704930-659B-5547-86DF-527E103E3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886" y="1389195"/>
            <a:ext cx="59994" cy="71993"/>
          </a:xfrm>
          <a:prstGeom prst="rect">
            <a:avLst/>
          </a:prstGeom>
        </p:spPr>
      </p:pic>
      <p:pic>
        <p:nvPicPr>
          <p:cNvPr id="8" name="图片 7">
            <a:extLst>
              <a:ext uri="{FF2B5EF4-FFF2-40B4-BE49-F238E27FC236}">
                <a16:creationId xmlns:a16="http://schemas.microsoft.com/office/drawing/2014/main" id="{ACB6DF8A-724D-9641-BBE3-C4119D931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886" y="1389195"/>
            <a:ext cx="59994" cy="71993"/>
          </a:xfrm>
          <a:prstGeom prst="rect">
            <a:avLst/>
          </a:prstGeom>
        </p:spPr>
      </p:pic>
      <p:pic>
        <p:nvPicPr>
          <p:cNvPr id="9" name="图片 8">
            <a:extLst>
              <a:ext uri="{FF2B5EF4-FFF2-40B4-BE49-F238E27FC236}">
                <a16:creationId xmlns:a16="http://schemas.microsoft.com/office/drawing/2014/main" id="{F11E7AF5-8E22-9E48-9BA1-6FDC7C7C8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886" y="1389195"/>
            <a:ext cx="59994" cy="71993"/>
          </a:xfrm>
          <a:prstGeom prst="rect">
            <a:avLst/>
          </a:prstGeom>
        </p:spPr>
      </p:pic>
      <p:pic>
        <p:nvPicPr>
          <p:cNvPr id="10" name="图片 9">
            <a:extLst>
              <a:ext uri="{FF2B5EF4-FFF2-40B4-BE49-F238E27FC236}">
                <a16:creationId xmlns:a16="http://schemas.microsoft.com/office/drawing/2014/main" id="{4FE7EEA4-3CE9-EB4F-81D7-1956FAB3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886" y="1389195"/>
            <a:ext cx="59994" cy="71993"/>
          </a:xfrm>
          <a:prstGeom prst="rect">
            <a:avLst/>
          </a:prstGeom>
        </p:spPr>
      </p:pic>
      <p:sp>
        <p:nvSpPr>
          <p:cNvPr id="2" name="文本框 1">
            <a:extLst>
              <a:ext uri="{FF2B5EF4-FFF2-40B4-BE49-F238E27FC236}">
                <a16:creationId xmlns:a16="http://schemas.microsoft.com/office/drawing/2014/main" id="{39B8581E-C318-5155-A26D-F2FDB2F12486}"/>
              </a:ext>
            </a:extLst>
          </p:cNvPr>
          <p:cNvSpPr txBox="1"/>
          <p:nvPr/>
        </p:nvSpPr>
        <p:spPr>
          <a:xfrm>
            <a:off x="6488126" y="5203882"/>
            <a:ext cx="1998456" cy="441339"/>
          </a:xfrm>
          <a:prstGeom prst="rect">
            <a:avLst/>
          </a:prstGeom>
        </p:spPr>
        <p:txBody>
          <a:bodyPr wrap="square" rtlCol="0">
            <a:spAutoFit/>
          </a:bodyPr>
          <a:lstStyle/>
          <a:p>
            <a:pPr defTabSz="863954"/>
            <a:r>
              <a:rPr kumimoji="1" lang="en-US" altLang="zh-CN" sz="2268" b="1" dirty="0">
                <a:solidFill>
                  <a:srgbClr val="102391"/>
                </a:solidFill>
                <a:latin typeface="微软雅黑" panose="020B0503020204020204" charset="-122"/>
                <a:ea typeface="微软雅黑" panose="020B0503020204020204" charset="-122"/>
                <a:cs typeface="PingFang SC" charset="-122"/>
              </a:rPr>
              <a:t>Chen </a:t>
            </a:r>
            <a:r>
              <a:rPr kumimoji="1" lang="en-US" altLang="zh-CN" sz="2268" b="1" dirty="0" err="1">
                <a:solidFill>
                  <a:srgbClr val="102391"/>
                </a:solidFill>
                <a:latin typeface="微软雅黑" panose="020B0503020204020204" charset="-122"/>
                <a:ea typeface="微软雅黑" panose="020B0503020204020204" charset="-122"/>
                <a:cs typeface="PingFang SC" charset="-122"/>
              </a:rPr>
              <a:t>Shidi</a:t>
            </a:r>
            <a:endParaRPr kumimoji="1" lang="en-US" altLang="zh-CN" sz="2268" b="1" dirty="0">
              <a:solidFill>
                <a:srgbClr val="102391"/>
              </a:solidFill>
              <a:latin typeface="微软雅黑" panose="020B0503020204020204" charset="-122"/>
              <a:ea typeface="微软雅黑" panose="020B0503020204020204" charset="-122"/>
              <a:cs typeface="PingFang SC"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CD03F9A-4BF9-F2D5-BAC5-8530CFD10DFE}"/>
              </a:ext>
            </a:extLst>
          </p:cNvPr>
          <p:cNvPicPr>
            <a:picLocks noChangeAspect="1"/>
          </p:cNvPicPr>
          <p:nvPr/>
        </p:nvPicPr>
        <p:blipFill>
          <a:blip r:embed="rId3"/>
          <a:stretch>
            <a:fillRect/>
          </a:stretch>
        </p:blipFill>
        <p:spPr>
          <a:xfrm>
            <a:off x="960478" y="4730236"/>
            <a:ext cx="6199251" cy="1703995"/>
          </a:xfrm>
          <a:prstGeom prst="rect">
            <a:avLst/>
          </a:prstGeom>
        </p:spPr>
      </p:pic>
      <p:sp>
        <p:nvSpPr>
          <p:cNvPr id="4" name="灯片编号占位符 3">
            <a:extLst>
              <a:ext uri="{FF2B5EF4-FFF2-40B4-BE49-F238E27FC236}">
                <a16:creationId xmlns:a16="http://schemas.microsoft.com/office/drawing/2014/main" id="{6E9BB37D-7F22-4D44-961E-FF30D6666B53}"/>
              </a:ext>
            </a:extLst>
          </p:cNvPr>
          <p:cNvSpPr>
            <a:spLocks noGrp="1"/>
          </p:cNvSpPr>
          <p:nvPr>
            <p:ph type="sldNum" sz="quarter" idx="4"/>
          </p:nvPr>
        </p:nvSpPr>
        <p:spPr/>
        <p:txBody>
          <a:bodyPr/>
          <a:lstStyle/>
          <a:p>
            <a:fld id="{7BC01B97-BE90-DE43-87FD-56A468D87D54}" type="slidenum">
              <a:rPr kumimoji="1" lang="zh-CN" altLang="en-US" smtClean="0"/>
              <a:pPr/>
              <a:t>9</a:t>
            </a:fld>
            <a:endParaRPr kumimoji="1" lang="zh-CN" altLang="en-US" dirty="0">
              <a:solidFill>
                <a:schemeClr val="bg2">
                  <a:lumMod val="75000"/>
                </a:schemeClr>
              </a:solidFill>
            </a:endParaRPr>
          </a:p>
        </p:txBody>
      </p:sp>
      <p:sp>
        <p:nvSpPr>
          <p:cNvPr id="12" name="标题 1">
            <a:extLst>
              <a:ext uri="{FF2B5EF4-FFF2-40B4-BE49-F238E27FC236}">
                <a16:creationId xmlns:a16="http://schemas.microsoft.com/office/drawing/2014/main" id="{D7E77494-99D3-3943-A439-2D9462A0C133}"/>
              </a:ext>
            </a:extLst>
          </p:cNvPr>
          <p:cNvSpPr txBox="1">
            <a:spLocks/>
          </p:cNvSpPr>
          <p:nvPr/>
        </p:nvSpPr>
        <p:spPr>
          <a:xfrm>
            <a:off x="152985" y="423771"/>
            <a:ext cx="8248555" cy="581569"/>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en-US" altLang="zh-CN" sz="1889" kern="0" dirty="0">
                <a:solidFill>
                  <a:srgbClr val="102391"/>
                </a:solidFill>
                <a:latin typeface="Times New Roman" panose="02020603050405020304" pitchFamily="18" charset="0"/>
                <a:ea typeface="微软雅黑" charset="0"/>
                <a:cs typeface="Times New Roman" panose="02020603050405020304" pitchFamily="18" charset="0"/>
              </a:rPr>
              <a:t>[2020NIPS] Denoising Diffusion Probabilistic Models (DDPM)</a:t>
            </a:r>
            <a:endParaRPr kumimoji="1" lang="zh-CN" altLang="en-US" sz="1889" kern="0" dirty="0">
              <a:solidFill>
                <a:srgbClr val="102391"/>
              </a:solidFill>
              <a:latin typeface="Times New Roman" panose="02020603050405020304" pitchFamily="18" charset="0"/>
              <a:ea typeface="微软雅黑" charset="0"/>
              <a:cs typeface="Times New Roman" panose="02020603050405020304" pitchFamily="18" charset="0"/>
            </a:endParaRPr>
          </a:p>
          <a:p>
            <a:endParaRPr kumimoji="1" lang="zh-CN" altLang="en-US" sz="3401" kern="0" dirty="0">
              <a:solidFill>
                <a:srgbClr val="102391"/>
              </a:solidFill>
              <a:latin typeface="微软雅黑" charset="0"/>
              <a:ea typeface="微软雅黑" charset="0"/>
              <a:cs typeface="微软雅黑" charset="0"/>
            </a:endParaRPr>
          </a:p>
          <a:p>
            <a:br>
              <a:rPr kumimoji="1" lang="en-US" altLang="zh-CN" sz="3401" kern="0" dirty="0">
                <a:solidFill>
                  <a:srgbClr val="102391"/>
                </a:solidFill>
                <a:latin typeface="微软雅黑" charset="0"/>
                <a:ea typeface="微软雅黑" charset="0"/>
                <a:cs typeface="微软雅黑" charset="0"/>
              </a:rPr>
            </a:br>
            <a:endParaRPr kumimoji="1" lang="zh-CN" altLang="en-US" sz="2078" kern="0" dirty="0">
              <a:latin typeface="微软雅黑" panose="020B0503020204020204" charset="-122"/>
              <a:ea typeface="微软雅黑" panose="020B0503020204020204" charset="-122"/>
            </a:endParaRPr>
          </a:p>
        </p:txBody>
      </p:sp>
      <p:sp>
        <p:nvSpPr>
          <p:cNvPr id="7" name="文本框 6">
            <a:extLst>
              <a:ext uri="{FF2B5EF4-FFF2-40B4-BE49-F238E27FC236}">
                <a16:creationId xmlns:a16="http://schemas.microsoft.com/office/drawing/2014/main" id="{1FB37CBA-F400-6BD4-81FE-20C07742697B}"/>
              </a:ext>
            </a:extLst>
          </p:cNvPr>
          <p:cNvSpPr txBox="1"/>
          <p:nvPr/>
        </p:nvSpPr>
        <p:spPr>
          <a:xfrm>
            <a:off x="705357" y="1616424"/>
            <a:ext cx="7419434" cy="3283206"/>
          </a:xfrm>
          <a:prstGeom prst="rect">
            <a:avLst/>
          </a:prstGeom>
          <a:noFill/>
        </p:spPr>
        <p:txBody>
          <a:bodyPr wrap="square">
            <a:spAutoFit/>
          </a:bodyPr>
          <a:lstStyle/>
          <a:p>
            <a:pPr marL="269986" indent="-269986">
              <a:buFont typeface="Wingdings" panose="05000000000000000000" pitchFamily="2" charset="2"/>
              <a:buChar char="p"/>
            </a:pPr>
            <a:r>
              <a:rPr lang="zh-CN" altLang="en-US" sz="1728" dirty="0">
                <a:latin typeface="宋体" panose="02010600030101010101" pitchFamily="2" charset="-122"/>
                <a:ea typeface="宋体" panose="02010600030101010101" pitchFamily="2" charset="-122"/>
              </a:rPr>
              <a:t>一个标准扩散模型有两个主要的过程域：前向扩散和反向扩散。</a:t>
            </a:r>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r>
              <a:rPr lang="zh-CN" altLang="en-US" sz="1728" dirty="0">
                <a:latin typeface="宋体" panose="02010600030101010101" pitchFamily="2" charset="-122"/>
                <a:ea typeface="宋体" panose="02010600030101010101" pitchFamily="2" charset="-122"/>
              </a:rPr>
              <a:t>前向过程：向观测数据中被逐渐引入的噪声，直到观测数据成为高斯分布。</a:t>
            </a:r>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endParaRPr lang="en-US" altLang="zh-CN" sz="1728" dirty="0">
              <a:latin typeface="宋体" panose="02010600030101010101" pitchFamily="2" charset="-122"/>
              <a:ea typeface="宋体" panose="02010600030101010101" pitchFamily="2" charset="-122"/>
            </a:endParaRPr>
          </a:p>
          <a:p>
            <a:r>
              <a:rPr lang="zh-CN" altLang="en-US" sz="1728" dirty="0">
                <a:latin typeface="宋体" panose="02010600030101010101" pitchFamily="2" charset="-122"/>
                <a:ea typeface="宋体" panose="02010600030101010101" pitchFamily="2" charset="-122"/>
              </a:rPr>
              <a:t>反向过程：从一个高斯分布中采样，逐步消除噪声，直到变成清晰数据。</a:t>
            </a:r>
          </a:p>
        </p:txBody>
      </p:sp>
      <p:pic>
        <p:nvPicPr>
          <p:cNvPr id="5" name="图片 4">
            <a:extLst>
              <a:ext uri="{FF2B5EF4-FFF2-40B4-BE49-F238E27FC236}">
                <a16:creationId xmlns:a16="http://schemas.microsoft.com/office/drawing/2014/main" id="{9894A76D-889B-DE64-3A28-EA6AC9E3C24F}"/>
              </a:ext>
            </a:extLst>
          </p:cNvPr>
          <p:cNvPicPr>
            <a:picLocks noChangeAspect="1"/>
          </p:cNvPicPr>
          <p:nvPr/>
        </p:nvPicPr>
        <p:blipFill>
          <a:blip r:embed="rId4"/>
          <a:stretch>
            <a:fillRect/>
          </a:stretch>
        </p:blipFill>
        <p:spPr>
          <a:xfrm>
            <a:off x="960479" y="2565315"/>
            <a:ext cx="6199251" cy="1926794"/>
          </a:xfrm>
          <a:prstGeom prst="rect">
            <a:avLst/>
          </a:prstGeom>
        </p:spPr>
      </p:pic>
    </p:spTree>
    <p:extLst>
      <p:ext uri="{BB962C8B-B14F-4D97-AF65-F5344CB8AC3E}">
        <p14:creationId xmlns:p14="http://schemas.microsoft.com/office/powerpoint/2010/main" val="139349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64B156-98A3-F4D8-7477-6974F1CF7E42}"/>
              </a:ext>
            </a:extLst>
          </p:cNvPr>
          <p:cNvSpPr>
            <a:spLocks noGrp="1"/>
          </p:cNvSpPr>
          <p:nvPr>
            <p:ph type="sldNum" sz="quarter" idx="4"/>
          </p:nvPr>
        </p:nvSpPr>
        <p:spPr/>
        <p:txBody>
          <a:bodyPr/>
          <a:lstStyle/>
          <a:p>
            <a:fld id="{7BC01B97-BE90-DE43-87FD-56A468D87D54}" type="slidenum">
              <a:rPr kumimoji="1" lang="zh-CN" altLang="en-US" smtClean="0"/>
              <a:pPr/>
              <a:t>10</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31B30E97-FBFC-FA95-070F-72ADA159289C}"/>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前向扩散</a:t>
            </a:r>
            <a:endParaRPr kumimoji="1" lang="zh-CN" altLang="en-US" sz="2078" kern="0" dirty="0">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B4F29D4D-B24D-2BC9-2218-DD0FCC925BA7}"/>
              </a:ext>
            </a:extLst>
          </p:cNvPr>
          <p:cNvPicPr>
            <a:picLocks noChangeAspect="1"/>
          </p:cNvPicPr>
          <p:nvPr/>
        </p:nvPicPr>
        <p:blipFill>
          <a:blip r:embed="rId3"/>
          <a:stretch>
            <a:fillRect/>
          </a:stretch>
        </p:blipFill>
        <p:spPr>
          <a:xfrm>
            <a:off x="237635" y="1175423"/>
            <a:ext cx="7870799" cy="3561561"/>
          </a:xfrm>
          <a:prstGeom prst="rect">
            <a:avLst/>
          </a:prstGeom>
        </p:spPr>
      </p:pic>
      <p:sp>
        <p:nvSpPr>
          <p:cNvPr id="11" name="矩形 10">
            <a:extLst>
              <a:ext uri="{FF2B5EF4-FFF2-40B4-BE49-F238E27FC236}">
                <a16:creationId xmlns:a16="http://schemas.microsoft.com/office/drawing/2014/main" id="{8BA3E199-D025-FAC5-58F1-301E6E6B612D}"/>
              </a:ext>
            </a:extLst>
          </p:cNvPr>
          <p:cNvSpPr/>
          <p:nvPr/>
        </p:nvSpPr>
        <p:spPr>
          <a:xfrm>
            <a:off x="2703815" y="1813227"/>
            <a:ext cx="425204" cy="382683"/>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2" name="文本框 11">
            <a:extLst>
              <a:ext uri="{FF2B5EF4-FFF2-40B4-BE49-F238E27FC236}">
                <a16:creationId xmlns:a16="http://schemas.microsoft.com/office/drawing/2014/main" id="{8953C804-1006-E42B-BB54-1E7192B730CF}"/>
              </a:ext>
            </a:extLst>
          </p:cNvPr>
          <p:cNvSpPr txBox="1"/>
          <p:nvPr/>
        </p:nvSpPr>
        <p:spPr>
          <a:xfrm>
            <a:off x="3199836" y="1888255"/>
            <a:ext cx="1135068" cy="383182"/>
          </a:xfrm>
          <a:prstGeom prst="rect">
            <a:avLst/>
          </a:prstGeom>
        </p:spPr>
        <p:txBody>
          <a:bodyPr wrap="square" rtlCol="0">
            <a:spAutoFit/>
          </a:bodyPr>
          <a:lstStyle/>
          <a:p>
            <a:pPr defTabSz="863954"/>
            <a:r>
              <a:rPr lang="zh-CN" altLang="en-US" sz="945" dirty="0">
                <a:latin typeface="微软雅黑" panose="020B0503020204020204" pitchFamily="34" charset="-122"/>
                <a:ea typeface="微软雅黑" panose="020B0503020204020204" pitchFamily="34" charset="-122"/>
              </a:rPr>
              <a:t>随机生成高斯噪声</a:t>
            </a:r>
          </a:p>
        </p:txBody>
      </p:sp>
      <p:sp>
        <p:nvSpPr>
          <p:cNvPr id="13" name="文本框 12">
            <a:extLst>
              <a:ext uri="{FF2B5EF4-FFF2-40B4-BE49-F238E27FC236}">
                <a16:creationId xmlns:a16="http://schemas.microsoft.com/office/drawing/2014/main" id="{9C7E78ED-4D38-94CC-98C7-3FAF6E79A4F4}"/>
              </a:ext>
            </a:extLst>
          </p:cNvPr>
          <p:cNvSpPr txBox="1"/>
          <p:nvPr/>
        </p:nvSpPr>
        <p:spPr>
          <a:xfrm>
            <a:off x="1258122" y="4620636"/>
            <a:ext cx="1135068" cy="383182"/>
          </a:xfrm>
          <a:prstGeom prst="rect">
            <a:avLst/>
          </a:prstGeom>
        </p:spPr>
        <p:txBody>
          <a:bodyPr wrap="square" rtlCol="0">
            <a:spAutoFit/>
          </a:bodyPr>
          <a:lstStyle/>
          <a:p>
            <a:pPr defTabSz="863954"/>
            <a:r>
              <a:rPr lang="zh-CN" altLang="en-US" sz="945" dirty="0">
                <a:latin typeface="微软雅黑" panose="020B0503020204020204" pitchFamily="34" charset="-122"/>
                <a:ea typeface="微软雅黑" panose="020B0503020204020204" pitchFamily="34" charset="-122"/>
              </a:rPr>
              <a:t>随机生成高斯噪声</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DA11713-86F9-03F4-0331-2B4A00280DDD}"/>
                  </a:ext>
                </a:extLst>
              </p:cNvPr>
              <p:cNvSpPr txBox="1"/>
              <p:nvPr/>
            </p:nvSpPr>
            <p:spPr>
              <a:xfrm>
                <a:off x="543350" y="3429000"/>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m:rPr>
                              <m:sty m:val="p"/>
                            </m:rPr>
                            <a:rPr lang="en-US" altLang="zh-CN" sz="1728" i="1">
                              <a:latin typeface="Cambria Math" panose="02040503050406030204" pitchFamily="18" charset="0"/>
                            </a:rPr>
                            <m:t>t</m:t>
                          </m:r>
                          <m:r>
                            <a:rPr lang="en-US" altLang="zh-CN" sz="1728" i="1">
                              <a:latin typeface="Cambria Math" panose="02040503050406030204" pitchFamily="18" charset="0"/>
                            </a:rPr>
                            <m:t>−1</m:t>
                          </m:r>
                        </m:sub>
                      </m:sSub>
                    </m:oMath>
                  </m:oMathPara>
                </a14:m>
                <a:endParaRPr lang="zh-CN" altLang="en-US" sz="1728" dirty="0"/>
              </a:p>
            </p:txBody>
          </p:sp>
        </mc:Choice>
        <mc:Fallback xmlns="">
          <p:sp>
            <p:nvSpPr>
              <p:cNvPr id="15" name="文本框 14">
                <a:extLst>
                  <a:ext uri="{FF2B5EF4-FFF2-40B4-BE49-F238E27FC236}">
                    <a16:creationId xmlns:a16="http://schemas.microsoft.com/office/drawing/2014/main" id="{ADA11713-86F9-03F4-0331-2B4A00280DDD}"/>
                  </a:ext>
                </a:extLst>
              </p:cNvPr>
              <p:cNvSpPr txBox="1">
                <a:spLocks noRot="1" noChangeAspect="1" noMove="1" noResize="1" noEditPoints="1" noAdjustHandles="1" noChangeArrowheads="1" noChangeShapeType="1" noTextEdit="1"/>
              </p:cNvSpPr>
              <p:nvPr/>
            </p:nvSpPr>
            <p:spPr>
              <a:xfrm>
                <a:off x="543350" y="3429000"/>
                <a:ext cx="565538" cy="3582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EB37599-B97A-48CC-AA37-07C09AC95EFD}"/>
                  </a:ext>
                </a:extLst>
              </p:cNvPr>
              <p:cNvSpPr txBox="1"/>
              <p:nvPr/>
            </p:nvSpPr>
            <p:spPr>
              <a:xfrm>
                <a:off x="970105" y="4082991"/>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28" i="1">
                              <a:latin typeface="Cambria Math" panose="02040503050406030204" pitchFamily="18" charset="0"/>
                            </a:rPr>
                          </m:ctrlPr>
                        </m:sSubPr>
                        <m:e>
                          <m:r>
                            <a:rPr lang="zh-CN" altLang="en-US" sz="1728" i="1">
                              <a:latin typeface="Cambria Math" panose="02040503050406030204" pitchFamily="18" charset="0"/>
                            </a:rPr>
                            <m:t>𝜀</m:t>
                          </m:r>
                        </m:e>
                        <m:sub>
                          <m:r>
                            <m:rPr>
                              <m:sty m:val="p"/>
                            </m:rPr>
                            <a:rPr lang="en-US" altLang="zh-CN" sz="1728" i="1">
                              <a:latin typeface="Cambria Math" panose="02040503050406030204" pitchFamily="18" charset="0"/>
                            </a:rPr>
                            <m:t>t</m:t>
                          </m:r>
                          <m:r>
                            <a:rPr lang="en-US" altLang="zh-CN" sz="1728" i="1">
                              <a:latin typeface="Cambria Math" panose="02040503050406030204" pitchFamily="18" charset="0"/>
                            </a:rPr>
                            <m:t>−1</m:t>
                          </m:r>
                        </m:sub>
                      </m:sSub>
                    </m:oMath>
                  </m:oMathPara>
                </a14:m>
                <a:endParaRPr lang="zh-CN" altLang="en-US" sz="1728" dirty="0"/>
              </a:p>
            </p:txBody>
          </p:sp>
        </mc:Choice>
        <mc:Fallback xmlns="">
          <p:sp>
            <p:nvSpPr>
              <p:cNvPr id="16" name="文本框 15">
                <a:extLst>
                  <a:ext uri="{FF2B5EF4-FFF2-40B4-BE49-F238E27FC236}">
                    <a16:creationId xmlns:a16="http://schemas.microsoft.com/office/drawing/2014/main" id="{EEB37599-B97A-48CC-AA37-07C09AC95EFD}"/>
                  </a:ext>
                </a:extLst>
              </p:cNvPr>
              <p:cNvSpPr txBox="1">
                <a:spLocks noRot="1" noChangeAspect="1" noMove="1" noResize="1" noEditPoints="1" noAdjustHandles="1" noChangeArrowheads="1" noChangeShapeType="1" noTextEdit="1"/>
              </p:cNvSpPr>
              <p:nvPr/>
            </p:nvSpPr>
            <p:spPr>
              <a:xfrm>
                <a:off x="970105" y="4082991"/>
                <a:ext cx="565538" cy="3582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167CF07-396D-2B59-631D-6E3C7B852EA1}"/>
                  </a:ext>
                </a:extLst>
              </p:cNvPr>
              <p:cNvSpPr txBox="1"/>
              <p:nvPr/>
            </p:nvSpPr>
            <p:spPr>
              <a:xfrm>
                <a:off x="2491212" y="3405490"/>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m:rPr>
                              <m:sty m:val="p"/>
                            </m:rPr>
                            <a:rPr lang="en-US" altLang="zh-CN" sz="1728" i="1">
                              <a:latin typeface="Cambria Math" panose="02040503050406030204" pitchFamily="18" charset="0"/>
                            </a:rPr>
                            <m:t>t</m:t>
                          </m:r>
                        </m:sub>
                      </m:sSub>
                    </m:oMath>
                  </m:oMathPara>
                </a14:m>
                <a:endParaRPr lang="zh-CN" altLang="en-US" sz="1728" dirty="0"/>
              </a:p>
            </p:txBody>
          </p:sp>
        </mc:Choice>
        <mc:Fallback xmlns="">
          <p:sp>
            <p:nvSpPr>
              <p:cNvPr id="18" name="文本框 17">
                <a:extLst>
                  <a:ext uri="{FF2B5EF4-FFF2-40B4-BE49-F238E27FC236}">
                    <a16:creationId xmlns:a16="http://schemas.microsoft.com/office/drawing/2014/main" id="{D167CF07-396D-2B59-631D-6E3C7B852EA1}"/>
                  </a:ext>
                </a:extLst>
              </p:cNvPr>
              <p:cNvSpPr txBox="1">
                <a:spLocks noRot="1" noChangeAspect="1" noMove="1" noResize="1" noEditPoints="1" noAdjustHandles="1" noChangeArrowheads="1" noChangeShapeType="1" noTextEdit="1"/>
              </p:cNvSpPr>
              <p:nvPr/>
            </p:nvSpPr>
            <p:spPr>
              <a:xfrm>
                <a:off x="2491212" y="3405490"/>
                <a:ext cx="565538" cy="35824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133D8DD-8CA6-19C4-6823-1F0AE89E0F87}"/>
                  </a:ext>
                </a:extLst>
              </p:cNvPr>
              <p:cNvSpPr txBox="1"/>
              <p:nvPr/>
            </p:nvSpPr>
            <p:spPr>
              <a:xfrm>
                <a:off x="1768533" y="5393957"/>
                <a:ext cx="5514663" cy="499496"/>
              </a:xfrm>
              <a:prstGeom prst="rect">
                <a:avLst/>
              </a:prstGeom>
            </p:spPr>
            <p:txBody>
              <a:bodyPr wrap="square" rtlCol="0">
                <a:spAutoFit/>
              </a:bodyPr>
              <a:lstStyle/>
              <a:p>
                <a:pPr defTabSz="863954"/>
                <a14:m>
                  <m:oMath xmlns:m="http://schemas.openxmlformats.org/officeDocument/2006/math">
                    <m:sSub>
                      <m:sSubPr>
                        <m:ctrlPr>
                          <a:rPr lang="en-US" altLang="zh-CN" sz="2646" i="1">
                            <a:latin typeface="Cambria Math" panose="02040503050406030204" pitchFamily="18" charset="0"/>
                          </a:rPr>
                        </m:ctrlPr>
                      </m:sSubPr>
                      <m:e>
                        <m:r>
                          <a:rPr lang="en-US" altLang="zh-CN" sz="2646" i="1">
                            <a:latin typeface="Cambria Math" panose="02040503050406030204" pitchFamily="18" charset="0"/>
                          </a:rPr>
                          <m:t>𝑥</m:t>
                        </m:r>
                      </m:e>
                      <m:sub>
                        <m:r>
                          <m:rPr>
                            <m:sty m:val="p"/>
                          </m:rPr>
                          <a:rPr lang="en-US" altLang="zh-CN" sz="2646" i="1">
                            <a:latin typeface="Cambria Math" panose="02040503050406030204" pitchFamily="18" charset="0"/>
                          </a:rPr>
                          <m:t>t</m:t>
                        </m:r>
                      </m:sub>
                    </m:sSub>
                  </m:oMath>
                </a14:m>
                <a:r>
                  <a:rPr lang="zh-CN" altLang="en-US" sz="2646" dirty="0">
                    <a:latin typeface="微软雅黑" panose="020B0503020204020204" pitchFamily="34" charset="-122"/>
                    <a:ea typeface="微软雅黑" panose="020B0503020204020204" pitchFamily="34" charset="-122"/>
                  </a:rPr>
                  <a:t>为什么就是一个高斯分布呢？</a:t>
                </a:r>
              </a:p>
            </p:txBody>
          </p:sp>
        </mc:Choice>
        <mc:Fallback xmlns="">
          <p:sp>
            <p:nvSpPr>
              <p:cNvPr id="19" name="文本框 18">
                <a:extLst>
                  <a:ext uri="{FF2B5EF4-FFF2-40B4-BE49-F238E27FC236}">
                    <a16:creationId xmlns:a16="http://schemas.microsoft.com/office/drawing/2014/main" id="{F133D8DD-8CA6-19C4-6823-1F0AE89E0F87}"/>
                  </a:ext>
                </a:extLst>
              </p:cNvPr>
              <p:cNvSpPr txBox="1">
                <a:spLocks noRot="1" noChangeAspect="1" noMove="1" noResize="1" noEditPoints="1" noAdjustHandles="1" noChangeArrowheads="1" noChangeShapeType="1" noTextEdit="1"/>
              </p:cNvSpPr>
              <p:nvPr/>
            </p:nvSpPr>
            <p:spPr>
              <a:xfrm>
                <a:off x="1768533" y="5393957"/>
                <a:ext cx="5514663" cy="499496"/>
              </a:xfrm>
              <a:prstGeom prst="rect">
                <a:avLst/>
              </a:prstGeom>
              <a:blipFill>
                <a:blip r:embed="rId7"/>
                <a:stretch>
                  <a:fillRect t="-12195" b="-30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33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D8693D-56A5-6B2B-5C2B-2EF4625065CD}"/>
              </a:ext>
            </a:extLst>
          </p:cNvPr>
          <p:cNvSpPr>
            <a:spLocks noGrp="1"/>
          </p:cNvSpPr>
          <p:nvPr>
            <p:ph type="sldNum" sz="quarter" idx="4"/>
          </p:nvPr>
        </p:nvSpPr>
        <p:spPr/>
        <p:txBody>
          <a:bodyPr/>
          <a:lstStyle/>
          <a:p>
            <a:fld id="{7BC01B97-BE90-DE43-87FD-56A468D87D54}" type="slidenum">
              <a:rPr kumimoji="1" lang="zh-CN" altLang="en-US" smtClean="0"/>
              <a:pPr/>
              <a:t>11</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66372246-9BB0-AF01-BD40-560205B7B513}"/>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前向扩散</a:t>
            </a: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499DA013-B59F-C322-DB53-B182B5155452}"/>
              </a:ext>
            </a:extLst>
          </p:cNvPr>
          <p:cNvPicPr>
            <a:picLocks noChangeAspect="1"/>
          </p:cNvPicPr>
          <p:nvPr/>
        </p:nvPicPr>
        <p:blipFill>
          <a:blip r:embed="rId3"/>
          <a:stretch>
            <a:fillRect/>
          </a:stretch>
        </p:blipFill>
        <p:spPr>
          <a:xfrm>
            <a:off x="67553" y="1312095"/>
            <a:ext cx="8213000" cy="4233811"/>
          </a:xfrm>
          <a:prstGeom prst="rect">
            <a:avLst/>
          </a:prstGeom>
        </p:spPr>
      </p:pic>
      <p:cxnSp>
        <p:nvCxnSpPr>
          <p:cNvPr id="11" name="直接箭头连接符 10">
            <a:extLst>
              <a:ext uri="{FF2B5EF4-FFF2-40B4-BE49-F238E27FC236}">
                <a16:creationId xmlns:a16="http://schemas.microsoft.com/office/drawing/2014/main" id="{5E304371-6C49-076C-EF6E-8E6F871BE50E}"/>
              </a:ext>
            </a:extLst>
          </p:cNvPr>
          <p:cNvCxnSpPr/>
          <p:nvPr/>
        </p:nvCxnSpPr>
        <p:spPr>
          <a:xfrm flipV="1">
            <a:off x="875440" y="3003798"/>
            <a:ext cx="382683" cy="42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AC5CAE-6B94-C27C-048E-49960112F2D5}"/>
              </a:ext>
            </a:extLst>
          </p:cNvPr>
          <p:cNvSpPr/>
          <p:nvPr/>
        </p:nvSpPr>
        <p:spPr>
          <a:xfrm>
            <a:off x="7253884" y="1643145"/>
            <a:ext cx="424811" cy="344968"/>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1D237D-7DBA-0EF9-B877-C355C8982866}"/>
                  </a:ext>
                </a:extLst>
              </p:cNvPr>
              <p:cNvSpPr txBox="1"/>
              <p:nvPr/>
            </p:nvSpPr>
            <p:spPr>
              <a:xfrm>
                <a:off x="5935360" y="2102150"/>
                <a:ext cx="1429174" cy="290721"/>
              </a:xfrm>
              <a:prstGeom prst="rect">
                <a:avLst/>
              </a:prstGeom>
            </p:spPr>
            <p:txBody>
              <a:bodyPr wrap="none" lIns="0" tIns="0" rIns="0" bIns="0" rtlCol="0">
                <a:spAutoFit/>
              </a:bodyPr>
              <a:lstStyle/>
              <a:p>
                <a:pPr defTabSz="863954"/>
                <a14:m>
                  <m:oMathPara xmlns:m="http://schemas.openxmlformats.org/officeDocument/2006/math">
                    <m:oMathParaPr>
                      <m:jc m:val="centerGroup"/>
                    </m:oMathParaPr>
                    <m:oMath xmlns:m="http://schemas.openxmlformats.org/officeDocument/2006/math">
                      <m:r>
                        <a:rPr lang="en-US" altLang="zh-CN" sz="1889" i="1">
                          <a:latin typeface="Cambria Math" panose="02040503050406030204" pitchFamily="18" charset="0"/>
                        </a:rPr>
                        <m:t>𝑦</m:t>
                      </m:r>
                      <m:r>
                        <a:rPr lang="en-US" altLang="zh-CN" sz="1889" i="1">
                          <a:latin typeface="Cambria Math" panose="02040503050406030204" pitchFamily="18" charset="0"/>
                        </a:rPr>
                        <m:t>=</m:t>
                      </m:r>
                      <m:r>
                        <a:rPr lang="zh-CN" altLang="en-US" sz="1889" i="1">
                          <a:latin typeface="Cambria Math" panose="02040503050406030204" pitchFamily="18" charset="0"/>
                        </a:rPr>
                        <m:t>𝜇</m:t>
                      </m:r>
                      <m:r>
                        <a:rPr lang="en-US" altLang="zh-CN" sz="1889" i="1">
                          <a:latin typeface="Cambria Math" panose="02040503050406030204" pitchFamily="18" charset="0"/>
                        </a:rPr>
                        <m:t>+</m:t>
                      </m:r>
                      <m:r>
                        <a:rPr lang="zh-CN" altLang="en-US" sz="1889" i="1">
                          <a:latin typeface="Cambria Math" panose="02040503050406030204" pitchFamily="18" charset="0"/>
                        </a:rPr>
                        <m:t>𝜎</m:t>
                      </m:r>
                      <m:r>
                        <a:rPr lang="en-US" altLang="zh-CN" sz="1889" i="1">
                          <a:latin typeface="Cambria Math" panose="02040503050406030204" pitchFamily="18" charset="0"/>
                        </a:rPr>
                        <m:t>∗</m:t>
                      </m:r>
                      <m:r>
                        <a:rPr lang="zh-CN" altLang="en-US" sz="1889" i="1">
                          <a:latin typeface="Cambria Math" panose="02040503050406030204" pitchFamily="18" charset="0"/>
                        </a:rPr>
                        <m:t>𝜀</m:t>
                      </m:r>
                    </m:oMath>
                  </m:oMathPara>
                </a14:m>
                <a:endParaRPr lang="zh-CN" altLang="en-US" sz="1889" dirty="0"/>
              </a:p>
            </p:txBody>
          </p:sp>
        </mc:Choice>
        <mc:Fallback xmlns="">
          <p:sp>
            <p:nvSpPr>
              <p:cNvPr id="14" name="文本框 13">
                <a:extLst>
                  <a:ext uri="{FF2B5EF4-FFF2-40B4-BE49-F238E27FC236}">
                    <a16:creationId xmlns:a16="http://schemas.microsoft.com/office/drawing/2014/main" id="{511D237D-7DBA-0EF9-B877-C355C8982866}"/>
                  </a:ext>
                </a:extLst>
              </p:cNvPr>
              <p:cNvSpPr txBox="1">
                <a:spLocks noRot="1" noChangeAspect="1" noMove="1" noResize="1" noEditPoints="1" noAdjustHandles="1" noChangeArrowheads="1" noChangeShapeType="1" noTextEdit="1"/>
              </p:cNvSpPr>
              <p:nvPr/>
            </p:nvSpPr>
            <p:spPr>
              <a:xfrm>
                <a:off x="5935360" y="2102150"/>
                <a:ext cx="1429174" cy="290721"/>
              </a:xfrm>
              <a:prstGeom prst="rect">
                <a:avLst/>
              </a:prstGeom>
              <a:blipFill>
                <a:blip r:embed="rId4"/>
                <a:stretch>
                  <a:fillRect l="-3419" r="-1709" b="-2291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E39BC192-74D9-8445-417E-73283898F33F}"/>
              </a:ext>
            </a:extLst>
          </p:cNvPr>
          <p:cNvSpPr/>
          <p:nvPr/>
        </p:nvSpPr>
        <p:spPr>
          <a:xfrm>
            <a:off x="7214889" y="2146681"/>
            <a:ext cx="251204" cy="290786"/>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pic>
        <p:nvPicPr>
          <p:cNvPr id="17" name="图片 16">
            <a:extLst>
              <a:ext uri="{FF2B5EF4-FFF2-40B4-BE49-F238E27FC236}">
                <a16:creationId xmlns:a16="http://schemas.microsoft.com/office/drawing/2014/main" id="{9E0A47C5-FCA1-B16C-A379-43F6DBA83693}"/>
              </a:ext>
            </a:extLst>
          </p:cNvPr>
          <p:cNvPicPr>
            <a:picLocks noChangeAspect="1"/>
          </p:cNvPicPr>
          <p:nvPr/>
        </p:nvPicPr>
        <p:blipFill>
          <a:blip r:embed="rId5"/>
          <a:stretch>
            <a:fillRect/>
          </a:stretch>
        </p:blipFill>
        <p:spPr>
          <a:xfrm>
            <a:off x="4325048" y="3989051"/>
            <a:ext cx="3955505" cy="2451608"/>
          </a:xfrm>
          <a:prstGeom prst="rect">
            <a:avLst/>
          </a:prstGeom>
        </p:spPr>
      </p:pic>
    </p:spTree>
    <p:extLst>
      <p:ext uri="{BB962C8B-B14F-4D97-AF65-F5344CB8AC3E}">
        <p14:creationId xmlns:p14="http://schemas.microsoft.com/office/powerpoint/2010/main" val="155901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48F8A4-B5B3-9824-B98B-88BA295E9A5D}"/>
              </a:ext>
            </a:extLst>
          </p:cNvPr>
          <p:cNvSpPr>
            <a:spLocks noGrp="1"/>
          </p:cNvSpPr>
          <p:nvPr>
            <p:ph type="sldNum" sz="quarter" idx="4"/>
          </p:nvPr>
        </p:nvSpPr>
        <p:spPr/>
        <p:txBody>
          <a:bodyPr/>
          <a:lstStyle/>
          <a:p>
            <a:fld id="{7BC01B97-BE90-DE43-87FD-56A468D87D54}" type="slidenum">
              <a:rPr kumimoji="1" lang="zh-CN" altLang="en-US" smtClean="0"/>
              <a:pPr/>
              <a:t>12</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1352CEB3-4064-F645-B0EF-2C42C0042C88}"/>
              </a:ext>
            </a:extLst>
          </p:cNvPr>
          <p:cNvPicPr>
            <a:picLocks noChangeAspect="1"/>
          </p:cNvPicPr>
          <p:nvPr/>
        </p:nvPicPr>
        <p:blipFill>
          <a:blip r:embed="rId3"/>
          <a:stretch>
            <a:fillRect/>
          </a:stretch>
        </p:blipFill>
        <p:spPr>
          <a:xfrm>
            <a:off x="110073" y="1770707"/>
            <a:ext cx="8419029" cy="2821735"/>
          </a:xfrm>
          <a:prstGeom prst="rect">
            <a:avLst/>
          </a:prstGeom>
        </p:spPr>
      </p:pic>
      <p:sp>
        <p:nvSpPr>
          <p:cNvPr id="7" name="标题 1">
            <a:extLst>
              <a:ext uri="{FF2B5EF4-FFF2-40B4-BE49-F238E27FC236}">
                <a16:creationId xmlns:a16="http://schemas.microsoft.com/office/drawing/2014/main" id="{67605FD5-5D96-FABB-CC87-3028B59A1E00}"/>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前向扩散</a:t>
            </a: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ADF80043-5E47-1109-1FAB-94C48DE29D5F}"/>
              </a:ext>
            </a:extLst>
          </p:cNvPr>
          <p:cNvPicPr>
            <a:picLocks noChangeAspect="1"/>
          </p:cNvPicPr>
          <p:nvPr/>
        </p:nvPicPr>
        <p:blipFill>
          <a:blip r:embed="rId4"/>
          <a:stretch>
            <a:fillRect/>
          </a:stretch>
        </p:blipFill>
        <p:spPr>
          <a:xfrm>
            <a:off x="2831374" y="3230793"/>
            <a:ext cx="1690036" cy="422509"/>
          </a:xfrm>
          <a:prstGeom prst="rect">
            <a:avLst/>
          </a:prstGeom>
        </p:spPr>
      </p:pic>
    </p:spTree>
    <p:extLst>
      <p:ext uri="{BB962C8B-B14F-4D97-AF65-F5344CB8AC3E}">
        <p14:creationId xmlns:p14="http://schemas.microsoft.com/office/powerpoint/2010/main" val="363454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98A668-1306-304D-2E23-5CED4706A95A}"/>
              </a:ext>
            </a:extLst>
          </p:cNvPr>
          <p:cNvSpPr>
            <a:spLocks noGrp="1"/>
          </p:cNvSpPr>
          <p:nvPr>
            <p:ph type="sldNum" sz="quarter" idx="4"/>
          </p:nvPr>
        </p:nvSpPr>
        <p:spPr/>
        <p:txBody>
          <a:bodyPr/>
          <a:lstStyle/>
          <a:p>
            <a:fld id="{7BC01B97-BE90-DE43-87FD-56A468D87D54}" type="slidenum">
              <a:rPr kumimoji="1" lang="zh-CN" altLang="en-US" smtClean="0"/>
              <a:pPr/>
              <a:t>13</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9F4F14BB-B6AA-D7F1-EBCB-39BAE21B09A5}"/>
              </a:ext>
            </a:extLst>
          </p:cNvPr>
          <p:cNvPicPr>
            <a:picLocks noChangeAspect="1"/>
          </p:cNvPicPr>
          <p:nvPr/>
        </p:nvPicPr>
        <p:blipFill>
          <a:blip r:embed="rId3"/>
          <a:stretch>
            <a:fillRect/>
          </a:stretch>
        </p:blipFill>
        <p:spPr>
          <a:xfrm>
            <a:off x="93149" y="1547961"/>
            <a:ext cx="8452876" cy="3398319"/>
          </a:xfrm>
          <a:prstGeom prst="rect">
            <a:avLst/>
          </a:prstGeom>
        </p:spPr>
      </p:pic>
      <p:pic>
        <p:nvPicPr>
          <p:cNvPr id="6" name="图片 5">
            <a:extLst>
              <a:ext uri="{FF2B5EF4-FFF2-40B4-BE49-F238E27FC236}">
                <a16:creationId xmlns:a16="http://schemas.microsoft.com/office/drawing/2014/main" id="{CC60A5B3-20C4-5EF1-641C-1566E01D5365}"/>
              </a:ext>
            </a:extLst>
          </p:cNvPr>
          <p:cNvPicPr>
            <a:picLocks noChangeAspect="1"/>
          </p:cNvPicPr>
          <p:nvPr/>
        </p:nvPicPr>
        <p:blipFill rotWithShape="1">
          <a:blip r:embed="rId4"/>
          <a:srcRect r="3900"/>
          <a:stretch/>
        </p:blipFill>
        <p:spPr>
          <a:xfrm>
            <a:off x="5680239" y="4618738"/>
            <a:ext cx="1530732" cy="350966"/>
          </a:xfrm>
          <a:prstGeom prst="rect">
            <a:avLst/>
          </a:prstGeom>
        </p:spPr>
      </p:pic>
      <p:pic>
        <p:nvPicPr>
          <p:cNvPr id="8" name="图片 7">
            <a:extLst>
              <a:ext uri="{FF2B5EF4-FFF2-40B4-BE49-F238E27FC236}">
                <a16:creationId xmlns:a16="http://schemas.microsoft.com/office/drawing/2014/main" id="{67B34145-3B17-B031-5FC0-86ACDB99AC66}"/>
              </a:ext>
            </a:extLst>
          </p:cNvPr>
          <p:cNvPicPr>
            <a:picLocks noChangeAspect="1"/>
          </p:cNvPicPr>
          <p:nvPr/>
        </p:nvPicPr>
        <p:blipFill>
          <a:blip r:embed="rId5"/>
          <a:stretch>
            <a:fillRect/>
          </a:stretch>
        </p:blipFill>
        <p:spPr>
          <a:xfrm>
            <a:off x="338180" y="4900884"/>
            <a:ext cx="1343389" cy="375009"/>
          </a:xfrm>
          <a:prstGeom prst="rect">
            <a:avLst/>
          </a:prstGeom>
        </p:spPr>
      </p:pic>
      <p:sp>
        <p:nvSpPr>
          <p:cNvPr id="9" name="标题 1">
            <a:extLst>
              <a:ext uri="{FF2B5EF4-FFF2-40B4-BE49-F238E27FC236}">
                <a16:creationId xmlns:a16="http://schemas.microsoft.com/office/drawing/2014/main" id="{AFCE9E3D-45CD-9C5F-668E-FBF60AC0FF5E}"/>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前向扩散</a:t>
            </a:r>
            <a:endParaRPr kumimoji="1" lang="zh-CN" altLang="en-US" sz="2078" kern="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93484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53F351-EFE9-CD37-47AD-A5161FFB0FF1}"/>
              </a:ext>
            </a:extLst>
          </p:cNvPr>
          <p:cNvSpPr>
            <a:spLocks noGrp="1"/>
          </p:cNvSpPr>
          <p:nvPr>
            <p:ph type="sldNum" sz="quarter" idx="4"/>
          </p:nvPr>
        </p:nvSpPr>
        <p:spPr/>
        <p:txBody>
          <a:bodyPr/>
          <a:lstStyle/>
          <a:p>
            <a:fld id="{7BC01B97-BE90-DE43-87FD-56A468D87D54}" type="slidenum">
              <a:rPr kumimoji="1" lang="zh-CN" altLang="en-US" smtClean="0"/>
              <a:pPr/>
              <a:t>14</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5359379A-FA5B-D6EE-5480-F80431135444}"/>
              </a:ext>
            </a:extLst>
          </p:cNvPr>
          <p:cNvPicPr>
            <a:picLocks noChangeAspect="1"/>
          </p:cNvPicPr>
          <p:nvPr/>
        </p:nvPicPr>
        <p:blipFill>
          <a:blip r:embed="rId3"/>
          <a:stretch>
            <a:fillRect/>
          </a:stretch>
        </p:blipFill>
        <p:spPr>
          <a:xfrm>
            <a:off x="0" y="1300782"/>
            <a:ext cx="8401541" cy="3982298"/>
          </a:xfrm>
          <a:prstGeom prst="rect">
            <a:avLst/>
          </a:prstGeom>
        </p:spPr>
      </p:pic>
      <p:sp>
        <p:nvSpPr>
          <p:cNvPr id="5" name="文本框 4">
            <a:extLst>
              <a:ext uri="{FF2B5EF4-FFF2-40B4-BE49-F238E27FC236}">
                <a16:creationId xmlns:a16="http://schemas.microsoft.com/office/drawing/2014/main" id="{93B3B616-E6EC-9A53-8474-3FE65429FCE8}"/>
              </a:ext>
            </a:extLst>
          </p:cNvPr>
          <p:cNvSpPr txBox="1"/>
          <p:nvPr/>
        </p:nvSpPr>
        <p:spPr>
          <a:xfrm>
            <a:off x="562784" y="5531197"/>
            <a:ext cx="2618024" cy="358240"/>
          </a:xfrm>
          <a:prstGeom prst="rect">
            <a:avLst/>
          </a:prstGeom>
        </p:spPr>
        <p:txBody>
          <a:bodyPr wrap="none" rtlCol="0">
            <a:spAutoFit/>
          </a:bodyPr>
          <a:lstStyle/>
          <a:p>
            <a:pPr defTabSz="863954"/>
            <a:r>
              <a:rPr lang="zh-CN" altLang="en-US" sz="1728" dirty="0">
                <a:latin typeface="微软雅黑" panose="020B0503020204020204" pitchFamily="34" charset="-122"/>
                <a:ea typeface="微软雅黑" panose="020B0503020204020204" pitchFamily="34" charset="-122"/>
              </a:rPr>
              <a:t>任意时刻都可以直接计算</a:t>
            </a:r>
          </a:p>
        </p:txBody>
      </p:sp>
      <p:sp>
        <p:nvSpPr>
          <p:cNvPr id="6" name="标题 1">
            <a:extLst>
              <a:ext uri="{FF2B5EF4-FFF2-40B4-BE49-F238E27FC236}">
                <a16:creationId xmlns:a16="http://schemas.microsoft.com/office/drawing/2014/main" id="{5570EFBF-D1F8-380F-BF02-15FC4FBB6F53}"/>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前向扩散</a:t>
            </a:r>
            <a:endParaRPr kumimoji="1" lang="zh-CN" altLang="en-US" sz="2078" kern="0" dirty="0">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64C3E8C-DC26-32BB-5783-DE8027E5A209}"/>
                  </a:ext>
                </a:extLst>
              </p:cNvPr>
              <p:cNvSpPr txBox="1"/>
              <p:nvPr/>
            </p:nvSpPr>
            <p:spPr>
              <a:xfrm>
                <a:off x="1725846" y="3981765"/>
                <a:ext cx="3641253" cy="352019"/>
              </a:xfrm>
              <a:prstGeom prst="rect">
                <a:avLst/>
              </a:prstGeom>
            </p:spPr>
            <p:txBody>
              <a:bodyPr wrap="none" lIns="0" tIns="0" rIns="0" bIns="0" rtlCol="0">
                <a:spAutoFit/>
              </a:bodyPr>
              <a:lstStyle/>
              <a:p>
                <a14:m>
                  <m:oMath xmlns:m="http://schemas.openxmlformats.org/officeDocument/2006/math">
                    <m:r>
                      <a:rPr lang="en-US" altLang="zh-CN" sz="1889" i="1">
                        <a:latin typeface="Cambria Math" panose="02040503050406030204" pitchFamily="18" charset="0"/>
                      </a:rPr>
                      <m:t>𝑞</m:t>
                    </m:r>
                    <m:d>
                      <m:dPr>
                        <m:ctrlPr>
                          <a:rPr lang="en-US" altLang="zh-CN" sz="1889" i="1">
                            <a:latin typeface="Cambria Math" panose="02040503050406030204" pitchFamily="18" charset="0"/>
                          </a:rPr>
                        </m:ctrlPr>
                      </m:dPr>
                      <m:e>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𝑡</m:t>
                            </m:r>
                          </m:sub>
                        </m:sSub>
                      </m:e>
                      <m:e>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0</m:t>
                            </m:r>
                          </m:sub>
                        </m:sSub>
                      </m:e>
                    </m:d>
                    <m:r>
                      <a:rPr lang="en-US" altLang="zh-CN" sz="1889" i="1">
                        <a:latin typeface="Cambria Math" panose="02040503050406030204" pitchFamily="18" charset="0"/>
                      </a:rPr>
                      <m:t>=</m:t>
                    </m:r>
                    <m:r>
                      <a:rPr lang="en-US" altLang="zh-CN" sz="1889" i="1">
                        <a:latin typeface="Cambria Math" panose="02040503050406030204" pitchFamily="18" charset="0"/>
                      </a:rPr>
                      <m:t>𝑁</m:t>
                    </m:r>
                    <m:r>
                      <a:rPr lang="en-US" altLang="zh-CN" sz="1889" i="1">
                        <a:latin typeface="Cambria Math" panose="02040503050406030204" pitchFamily="18" charset="0"/>
                      </a:rPr>
                      <m:t>(</m:t>
                    </m:r>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𝑡</m:t>
                        </m:r>
                      </m:sub>
                    </m:sSub>
                  </m:oMath>
                </a14:m>
                <a:r>
                  <a:rPr lang="en-US" altLang="zh-CN" sz="1889" dirty="0"/>
                  <a:t>;</a:t>
                </a:r>
                <a14:m>
                  <m:oMath xmlns:m="http://schemas.openxmlformats.org/officeDocument/2006/math">
                    <m:rad>
                      <m:radPr>
                        <m:degHide m:val="on"/>
                        <m:ctrlPr>
                          <a:rPr lang="en-US" altLang="zh-CN" sz="1889" i="1" dirty="0">
                            <a:latin typeface="Cambria Math" panose="02040503050406030204" pitchFamily="18" charset="0"/>
                          </a:rPr>
                        </m:ctrlPr>
                      </m:radPr>
                      <m:deg/>
                      <m:e>
                        <m:sSub>
                          <m:sSubPr>
                            <m:ctrlPr>
                              <a:rPr lang="en-US" altLang="zh-CN" sz="1889" i="1" dirty="0">
                                <a:latin typeface="Cambria Math" panose="02040503050406030204" pitchFamily="18" charset="0"/>
                              </a:rPr>
                            </m:ctrlPr>
                          </m:sSubPr>
                          <m:e>
                            <m:acc>
                              <m:accPr>
                                <m:chr m:val="̅"/>
                                <m:ctrlPr>
                                  <a:rPr lang="en-US" altLang="zh-CN" sz="1889" i="1" dirty="0">
                                    <a:latin typeface="Cambria Math" panose="02040503050406030204" pitchFamily="18" charset="0"/>
                                  </a:rPr>
                                </m:ctrlPr>
                              </m:accPr>
                              <m:e>
                                <m:r>
                                  <a:rPr lang="zh-CN" altLang="en-US" sz="1889" i="1" dirty="0">
                                    <a:latin typeface="Cambria Math" panose="02040503050406030204" pitchFamily="18" charset="0"/>
                                  </a:rPr>
                                  <m:t>𝛼</m:t>
                                </m:r>
                              </m:e>
                            </m:acc>
                          </m:e>
                          <m:sub>
                            <m:r>
                              <a:rPr lang="en-US" altLang="zh-CN" sz="1889" i="1" dirty="0">
                                <a:latin typeface="Cambria Math" panose="02040503050406030204" pitchFamily="18" charset="0"/>
                              </a:rPr>
                              <m:t>𝑡</m:t>
                            </m:r>
                          </m:sub>
                        </m:sSub>
                      </m:e>
                    </m:rad>
                    <m:r>
                      <a:rPr lang="en-US" altLang="zh-CN" sz="1889" i="1" dirty="0">
                        <a:latin typeface="Cambria Math" panose="02040503050406030204" pitchFamily="18" charset="0"/>
                      </a:rPr>
                      <m:t>∗</m:t>
                    </m:r>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0</m:t>
                        </m:r>
                      </m:sub>
                    </m:sSub>
                  </m:oMath>
                </a14:m>
                <a:r>
                  <a:rPr lang="en-US" altLang="zh-CN" sz="1889" dirty="0"/>
                  <a:t>,(1- </a:t>
                </a:r>
                <a14:m>
                  <m:oMath xmlns:m="http://schemas.openxmlformats.org/officeDocument/2006/math">
                    <m:sSub>
                      <m:sSubPr>
                        <m:ctrlPr>
                          <a:rPr lang="en-US" altLang="zh-CN" sz="1889" i="1" dirty="0">
                            <a:latin typeface="Cambria Math" panose="02040503050406030204" pitchFamily="18" charset="0"/>
                          </a:rPr>
                        </m:ctrlPr>
                      </m:sSubPr>
                      <m:e>
                        <m:acc>
                          <m:accPr>
                            <m:chr m:val="̅"/>
                            <m:ctrlPr>
                              <a:rPr lang="en-US" altLang="zh-CN" sz="1889" i="1" dirty="0">
                                <a:latin typeface="Cambria Math" panose="02040503050406030204" pitchFamily="18" charset="0"/>
                              </a:rPr>
                            </m:ctrlPr>
                          </m:accPr>
                          <m:e>
                            <m:r>
                              <a:rPr lang="zh-CN" altLang="en-US" sz="1889" i="1" dirty="0">
                                <a:latin typeface="Cambria Math" panose="02040503050406030204" pitchFamily="18" charset="0"/>
                              </a:rPr>
                              <m:t>𝛼</m:t>
                            </m:r>
                          </m:e>
                        </m:acc>
                      </m:e>
                      <m:sub>
                        <m:r>
                          <a:rPr lang="en-US" altLang="zh-CN" sz="1889" i="1" dirty="0">
                            <a:latin typeface="Cambria Math" panose="02040503050406030204" pitchFamily="18" charset="0"/>
                          </a:rPr>
                          <m:t>𝑡</m:t>
                        </m:r>
                      </m:sub>
                    </m:sSub>
                  </m:oMath>
                </a14:m>
                <a:r>
                  <a:rPr lang="en-US" altLang="zh-CN" sz="1889" dirty="0"/>
                  <a:t>)I</a:t>
                </a:r>
                <a:r>
                  <a:rPr lang="zh-CN" altLang="en-US" sz="1889" dirty="0"/>
                  <a:t>）</a:t>
                </a:r>
              </a:p>
            </p:txBody>
          </p:sp>
        </mc:Choice>
        <mc:Fallback xmlns="">
          <p:sp>
            <p:nvSpPr>
              <p:cNvPr id="7" name="文本框 6">
                <a:extLst>
                  <a:ext uri="{FF2B5EF4-FFF2-40B4-BE49-F238E27FC236}">
                    <a16:creationId xmlns:a16="http://schemas.microsoft.com/office/drawing/2014/main" id="{F64C3E8C-DC26-32BB-5783-DE8027E5A209}"/>
                  </a:ext>
                </a:extLst>
              </p:cNvPr>
              <p:cNvSpPr txBox="1">
                <a:spLocks noRot="1" noChangeAspect="1" noMove="1" noResize="1" noEditPoints="1" noAdjustHandles="1" noChangeArrowheads="1" noChangeShapeType="1" noTextEdit="1"/>
              </p:cNvSpPr>
              <p:nvPr/>
            </p:nvSpPr>
            <p:spPr>
              <a:xfrm>
                <a:off x="1725846" y="3981765"/>
                <a:ext cx="3641253" cy="352019"/>
              </a:xfrm>
              <a:prstGeom prst="rect">
                <a:avLst/>
              </a:prstGeom>
              <a:blipFill>
                <a:blip r:embed="rId4"/>
                <a:stretch>
                  <a:fillRect l="-2345" t="-8621" r="-3015" b="-344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17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6A62E4-1798-348D-8F72-8351295B1445}"/>
              </a:ext>
            </a:extLst>
          </p:cNvPr>
          <p:cNvSpPr>
            <a:spLocks noGrp="1"/>
          </p:cNvSpPr>
          <p:nvPr>
            <p:ph type="sldNum" sz="quarter" idx="4"/>
          </p:nvPr>
        </p:nvSpPr>
        <p:spPr/>
        <p:txBody>
          <a:bodyPr/>
          <a:lstStyle/>
          <a:p>
            <a:fld id="{7BC01B97-BE90-DE43-87FD-56A468D87D54}" type="slidenum">
              <a:rPr kumimoji="1" lang="zh-CN" altLang="en-US" smtClean="0"/>
              <a:pPr/>
              <a:t>15</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1BDC85C9-0C82-213B-9CDF-07AF4A68B9A8}"/>
              </a:ext>
            </a:extLst>
          </p:cNvPr>
          <p:cNvPicPr>
            <a:picLocks noChangeAspect="1"/>
          </p:cNvPicPr>
          <p:nvPr/>
        </p:nvPicPr>
        <p:blipFill>
          <a:blip r:embed="rId3"/>
          <a:stretch>
            <a:fillRect/>
          </a:stretch>
        </p:blipFill>
        <p:spPr>
          <a:xfrm>
            <a:off x="140078" y="1421909"/>
            <a:ext cx="8359020" cy="3439524"/>
          </a:xfrm>
          <a:prstGeom prst="rect">
            <a:avLst/>
          </a:prstGeom>
        </p:spPr>
      </p:pic>
      <p:sp>
        <p:nvSpPr>
          <p:cNvPr id="5" name="标题 1">
            <a:extLst>
              <a:ext uri="{FF2B5EF4-FFF2-40B4-BE49-F238E27FC236}">
                <a16:creationId xmlns:a16="http://schemas.microsoft.com/office/drawing/2014/main" id="{B2847D71-038A-8483-AB6F-0E037274E9DA}"/>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反向生成</a:t>
            </a:r>
            <a:endParaRPr kumimoji="1" lang="zh-CN" altLang="en-US" sz="2078" kern="0" dirty="0">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5180D558-A958-94F1-5DEE-B005DA7EFC7A}"/>
              </a:ext>
            </a:extLst>
          </p:cNvPr>
          <p:cNvPicPr>
            <a:picLocks noChangeAspect="1"/>
          </p:cNvPicPr>
          <p:nvPr/>
        </p:nvPicPr>
        <p:blipFill>
          <a:blip r:embed="rId4"/>
          <a:stretch>
            <a:fillRect/>
          </a:stretch>
        </p:blipFill>
        <p:spPr>
          <a:xfrm>
            <a:off x="4267894" y="3855839"/>
            <a:ext cx="2539560" cy="551845"/>
          </a:xfrm>
          <a:prstGeom prst="rect">
            <a:avLst/>
          </a:prstGeom>
        </p:spPr>
      </p:pic>
      <p:sp>
        <p:nvSpPr>
          <p:cNvPr id="10" name="矩形 9">
            <a:extLst>
              <a:ext uri="{FF2B5EF4-FFF2-40B4-BE49-F238E27FC236}">
                <a16:creationId xmlns:a16="http://schemas.microsoft.com/office/drawing/2014/main" id="{23960E94-800C-E6A4-B18E-18CC0CE8E43B}"/>
              </a:ext>
            </a:extLst>
          </p:cNvPr>
          <p:cNvSpPr/>
          <p:nvPr/>
        </p:nvSpPr>
        <p:spPr>
          <a:xfrm>
            <a:off x="4192026" y="2068349"/>
            <a:ext cx="807887" cy="170081"/>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1" name="矩形 10">
            <a:extLst>
              <a:ext uri="{FF2B5EF4-FFF2-40B4-BE49-F238E27FC236}">
                <a16:creationId xmlns:a16="http://schemas.microsoft.com/office/drawing/2014/main" id="{9F3060D7-CCFE-FA65-87BA-F3EAC6462D05}"/>
              </a:ext>
            </a:extLst>
          </p:cNvPr>
          <p:cNvSpPr/>
          <p:nvPr/>
        </p:nvSpPr>
        <p:spPr>
          <a:xfrm>
            <a:off x="152594" y="3854204"/>
            <a:ext cx="2423660" cy="170081"/>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pic>
        <p:nvPicPr>
          <p:cNvPr id="13" name="图片 12">
            <a:extLst>
              <a:ext uri="{FF2B5EF4-FFF2-40B4-BE49-F238E27FC236}">
                <a16:creationId xmlns:a16="http://schemas.microsoft.com/office/drawing/2014/main" id="{42D4DD00-9AEC-F3D3-2E5F-475F74D501CA}"/>
              </a:ext>
            </a:extLst>
          </p:cNvPr>
          <p:cNvPicPr>
            <a:picLocks noChangeAspect="1"/>
          </p:cNvPicPr>
          <p:nvPr/>
        </p:nvPicPr>
        <p:blipFill>
          <a:blip r:embed="rId5"/>
          <a:stretch>
            <a:fillRect/>
          </a:stretch>
        </p:blipFill>
        <p:spPr>
          <a:xfrm>
            <a:off x="4196978" y="4355598"/>
            <a:ext cx="3396285" cy="633523"/>
          </a:xfrm>
          <a:prstGeom prst="rect">
            <a:avLst/>
          </a:prstGeom>
        </p:spPr>
      </p:pic>
      <p:sp>
        <p:nvSpPr>
          <p:cNvPr id="14" name="矩形 13">
            <a:extLst>
              <a:ext uri="{FF2B5EF4-FFF2-40B4-BE49-F238E27FC236}">
                <a16:creationId xmlns:a16="http://schemas.microsoft.com/office/drawing/2014/main" id="{A9A7EDA1-949F-C806-679C-19629AD28FD6}"/>
              </a:ext>
            </a:extLst>
          </p:cNvPr>
          <p:cNvSpPr/>
          <p:nvPr/>
        </p:nvSpPr>
        <p:spPr>
          <a:xfrm>
            <a:off x="5999570" y="1983309"/>
            <a:ext cx="701158" cy="29764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5" name="矩形 14">
            <a:extLst>
              <a:ext uri="{FF2B5EF4-FFF2-40B4-BE49-F238E27FC236}">
                <a16:creationId xmlns:a16="http://schemas.microsoft.com/office/drawing/2014/main" id="{B22F1EC7-AF3D-D973-47EB-3242107065CC}"/>
              </a:ext>
            </a:extLst>
          </p:cNvPr>
          <p:cNvSpPr/>
          <p:nvPr/>
        </p:nvSpPr>
        <p:spPr>
          <a:xfrm>
            <a:off x="6764935" y="1983309"/>
            <a:ext cx="828327" cy="297642"/>
          </a:xfrm>
          <a:prstGeom prst="rect">
            <a:avLst/>
          </a:prstGeom>
          <a:noFill/>
          <a:ln w="19050">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6" name="矩形 15">
            <a:extLst>
              <a:ext uri="{FF2B5EF4-FFF2-40B4-BE49-F238E27FC236}">
                <a16:creationId xmlns:a16="http://schemas.microsoft.com/office/drawing/2014/main" id="{6D8FF4D5-7ADB-862D-5B44-41801AEC32D8}"/>
              </a:ext>
            </a:extLst>
          </p:cNvPr>
          <p:cNvSpPr/>
          <p:nvPr/>
        </p:nvSpPr>
        <p:spPr>
          <a:xfrm>
            <a:off x="5015288" y="2068349"/>
            <a:ext cx="579910" cy="170081"/>
          </a:xfrm>
          <a:prstGeom prst="rect">
            <a:avLst/>
          </a:prstGeom>
          <a:noFill/>
          <a:ln w="19050">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7" name="矩形 16">
            <a:extLst>
              <a:ext uri="{FF2B5EF4-FFF2-40B4-BE49-F238E27FC236}">
                <a16:creationId xmlns:a16="http://schemas.microsoft.com/office/drawing/2014/main" id="{491976BE-33E8-4C1B-B173-C5D5E17C6324}"/>
              </a:ext>
            </a:extLst>
          </p:cNvPr>
          <p:cNvSpPr/>
          <p:nvPr/>
        </p:nvSpPr>
        <p:spPr>
          <a:xfrm>
            <a:off x="165178" y="4279407"/>
            <a:ext cx="2793758" cy="236134"/>
          </a:xfrm>
          <a:prstGeom prst="rect">
            <a:avLst/>
          </a:prstGeom>
          <a:noFill/>
          <a:ln w="19050">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8" name="矩形 17">
            <a:extLst>
              <a:ext uri="{FF2B5EF4-FFF2-40B4-BE49-F238E27FC236}">
                <a16:creationId xmlns:a16="http://schemas.microsoft.com/office/drawing/2014/main" id="{E16435B3-9CD0-2840-8F54-840E933D2291}"/>
              </a:ext>
            </a:extLst>
          </p:cNvPr>
          <p:cNvSpPr/>
          <p:nvPr/>
        </p:nvSpPr>
        <p:spPr>
          <a:xfrm>
            <a:off x="7727531" y="1978474"/>
            <a:ext cx="701158" cy="297642"/>
          </a:xfrm>
          <a:prstGeom prst="rect">
            <a:avLst/>
          </a:prstGeom>
          <a:noFill/>
          <a:ln w="19050">
            <a:solidFill>
              <a:schemeClr val="accent2">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9" name="矩形 18">
            <a:extLst>
              <a:ext uri="{FF2B5EF4-FFF2-40B4-BE49-F238E27FC236}">
                <a16:creationId xmlns:a16="http://schemas.microsoft.com/office/drawing/2014/main" id="{5B84DC63-BB0C-E78A-9987-79C429A58AF2}"/>
              </a:ext>
            </a:extLst>
          </p:cNvPr>
          <p:cNvSpPr/>
          <p:nvPr/>
        </p:nvSpPr>
        <p:spPr>
          <a:xfrm>
            <a:off x="4649334" y="2276115"/>
            <a:ext cx="579910" cy="170081"/>
          </a:xfrm>
          <a:prstGeom prst="rect">
            <a:avLst/>
          </a:prstGeom>
          <a:noFill/>
          <a:ln w="19050">
            <a:solidFill>
              <a:schemeClr val="accent2">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20" name="矩形 19">
            <a:extLst>
              <a:ext uri="{FF2B5EF4-FFF2-40B4-BE49-F238E27FC236}">
                <a16:creationId xmlns:a16="http://schemas.microsoft.com/office/drawing/2014/main" id="{E0423B2C-4ED9-AA5E-F169-769E9D38A86D}"/>
              </a:ext>
            </a:extLst>
          </p:cNvPr>
          <p:cNvSpPr/>
          <p:nvPr/>
        </p:nvSpPr>
        <p:spPr>
          <a:xfrm>
            <a:off x="165177" y="4085906"/>
            <a:ext cx="2240994" cy="170081"/>
          </a:xfrm>
          <a:prstGeom prst="rect">
            <a:avLst/>
          </a:prstGeom>
          <a:noFill/>
          <a:ln w="19050">
            <a:solidFill>
              <a:schemeClr val="accent2">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3" name="矩形 2">
            <a:extLst>
              <a:ext uri="{FF2B5EF4-FFF2-40B4-BE49-F238E27FC236}">
                <a16:creationId xmlns:a16="http://schemas.microsoft.com/office/drawing/2014/main" id="{F2753B51-70ED-AC16-8F52-5FF358DCB0DE}"/>
              </a:ext>
            </a:extLst>
          </p:cNvPr>
          <p:cNvSpPr/>
          <p:nvPr/>
        </p:nvSpPr>
        <p:spPr>
          <a:xfrm>
            <a:off x="875439" y="1558105"/>
            <a:ext cx="1233091" cy="255122"/>
          </a:xfrm>
          <a:prstGeom prst="rect">
            <a:avLst/>
          </a:prstGeom>
          <a:noFill/>
          <a:ln w="19050">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Tree>
    <p:extLst>
      <p:ext uri="{BB962C8B-B14F-4D97-AF65-F5344CB8AC3E}">
        <p14:creationId xmlns:p14="http://schemas.microsoft.com/office/powerpoint/2010/main" val="406674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FC5AF9-6001-D379-0D4B-4C89883BC1D7}"/>
              </a:ext>
            </a:extLst>
          </p:cNvPr>
          <p:cNvSpPr>
            <a:spLocks noGrp="1"/>
          </p:cNvSpPr>
          <p:nvPr>
            <p:ph type="sldNum" sz="quarter" idx="4"/>
          </p:nvPr>
        </p:nvSpPr>
        <p:spPr/>
        <p:txBody>
          <a:bodyPr/>
          <a:lstStyle/>
          <a:p>
            <a:fld id="{7BC01B97-BE90-DE43-87FD-56A468D87D54}" type="slidenum">
              <a:rPr kumimoji="1" lang="zh-CN" altLang="en-US" smtClean="0"/>
              <a:pPr/>
              <a:t>16</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9AE5D7F0-C8B0-88F7-DEF8-3CF8988FB5FE}"/>
              </a:ext>
            </a:extLst>
          </p:cNvPr>
          <p:cNvPicPr>
            <a:picLocks noChangeAspect="1"/>
          </p:cNvPicPr>
          <p:nvPr/>
        </p:nvPicPr>
        <p:blipFill>
          <a:blip r:embed="rId3"/>
          <a:stretch>
            <a:fillRect/>
          </a:stretch>
        </p:blipFill>
        <p:spPr>
          <a:xfrm>
            <a:off x="0" y="1434697"/>
            <a:ext cx="8371878" cy="3865198"/>
          </a:xfrm>
          <a:prstGeom prst="rect">
            <a:avLst/>
          </a:prstGeom>
        </p:spPr>
      </p:pic>
      <p:sp>
        <p:nvSpPr>
          <p:cNvPr id="5" name="标题 1">
            <a:extLst>
              <a:ext uri="{FF2B5EF4-FFF2-40B4-BE49-F238E27FC236}">
                <a16:creationId xmlns:a16="http://schemas.microsoft.com/office/drawing/2014/main" id="{6AD2991A-4527-065A-2AD3-DD65F3FEB358}"/>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反向生成</a:t>
            </a:r>
            <a:endParaRPr kumimoji="1" lang="zh-CN" altLang="en-US" sz="2078" kern="0" dirty="0">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5562668B-47E4-F204-6D16-41CE85922AB5}"/>
              </a:ext>
            </a:extLst>
          </p:cNvPr>
          <p:cNvPicPr>
            <a:picLocks noChangeAspect="1"/>
          </p:cNvPicPr>
          <p:nvPr/>
        </p:nvPicPr>
        <p:blipFill>
          <a:blip r:embed="rId4"/>
          <a:stretch>
            <a:fillRect/>
          </a:stretch>
        </p:blipFill>
        <p:spPr>
          <a:xfrm>
            <a:off x="450236" y="5293953"/>
            <a:ext cx="5208940" cy="775943"/>
          </a:xfrm>
          <a:prstGeom prst="rect">
            <a:avLst/>
          </a:prstGeom>
        </p:spPr>
      </p:pic>
    </p:spTree>
    <p:extLst>
      <p:ext uri="{BB962C8B-B14F-4D97-AF65-F5344CB8AC3E}">
        <p14:creationId xmlns:p14="http://schemas.microsoft.com/office/powerpoint/2010/main" val="281328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0C1632-5716-AA34-B679-0CEFB51D8DF1}"/>
              </a:ext>
            </a:extLst>
          </p:cNvPr>
          <p:cNvSpPr>
            <a:spLocks noGrp="1"/>
          </p:cNvSpPr>
          <p:nvPr>
            <p:ph type="sldNum" sz="quarter" idx="4"/>
          </p:nvPr>
        </p:nvSpPr>
        <p:spPr/>
        <p:txBody>
          <a:bodyPr/>
          <a:lstStyle/>
          <a:p>
            <a:fld id="{7BC01B97-BE90-DE43-87FD-56A468D87D54}" type="slidenum">
              <a:rPr kumimoji="1" lang="zh-CN" altLang="en-US" smtClean="0"/>
              <a:pPr/>
              <a:t>17</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1088DABB-870B-2639-7383-0B5849101098}"/>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反向生成</a:t>
            </a: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D7F58C37-D46B-2A26-33B5-E21B98FA8CB0}"/>
              </a:ext>
            </a:extLst>
          </p:cNvPr>
          <p:cNvPicPr>
            <a:picLocks noChangeAspect="1"/>
          </p:cNvPicPr>
          <p:nvPr/>
        </p:nvPicPr>
        <p:blipFill>
          <a:blip r:embed="rId3"/>
          <a:stretch>
            <a:fillRect/>
          </a:stretch>
        </p:blipFill>
        <p:spPr>
          <a:xfrm>
            <a:off x="-1" y="1345504"/>
            <a:ext cx="8639175" cy="4054017"/>
          </a:xfrm>
          <a:prstGeom prst="rect">
            <a:avLst/>
          </a:prstGeom>
        </p:spPr>
      </p:pic>
      <p:sp>
        <p:nvSpPr>
          <p:cNvPr id="6" name="矩形 5">
            <a:extLst>
              <a:ext uri="{FF2B5EF4-FFF2-40B4-BE49-F238E27FC236}">
                <a16:creationId xmlns:a16="http://schemas.microsoft.com/office/drawing/2014/main" id="{44CB3E71-1270-7FE1-4CEF-5C5064AD0B5D}"/>
              </a:ext>
            </a:extLst>
          </p:cNvPr>
          <p:cNvSpPr/>
          <p:nvPr/>
        </p:nvSpPr>
        <p:spPr>
          <a:xfrm>
            <a:off x="917960" y="2706155"/>
            <a:ext cx="467724" cy="297643"/>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8" name="直接箭头连接符 7">
            <a:extLst>
              <a:ext uri="{FF2B5EF4-FFF2-40B4-BE49-F238E27FC236}">
                <a16:creationId xmlns:a16="http://schemas.microsoft.com/office/drawing/2014/main" id="{97CE3E74-1523-65BB-6A60-8882C9B43BE8}"/>
              </a:ext>
            </a:extLst>
          </p:cNvPr>
          <p:cNvCxnSpPr/>
          <p:nvPr/>
        </p:nvCxnSpPr>
        <p:spPr>
          <a:xfrm flipH="1">
            <a:off x="790398" y="3003796"/>
            <a:ext cx="297643" cy="1275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D9AD833-248C-62D7-C1BE-6FC5F99609BC}"/>
              </a:ext>
            </a:extLst>
          </p:cNvPr>
          <p:cNvSpPr/>
          <p:nvPr/>
        </p:nvSpPr>
        <p:spPr>
          <a:xfrm>
            <a:off x="1538277" y="2706155"/>
            <a:ext cx="952936" cy="297643"/>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10" name="直接箭头连接符 9">
            <a:extLst>
              <a:ext uri="{FF2B5EF4-FFF2-40B4-BE49-F238E27FC236}">
                <a16:creationId xmlns:a16="http://schemas.microsoft.com/office/drawing/2014/main" id="{FC9F8F9C-334A-F9B7-D24B-DC2E64E67169}"/>
              </a:ext>
            </a:extLst>
          </p:cNvPr>
          <p:cNvCxnSpPr>
            <a:cxnSpLocks/>
          </p:cNvCxnSpPr>
          <p:nvPr/>
        </p:nvCxnSpPr>
        <p:spPr>
          <a:xfrm>
            <a:off x="1878439" y="3003797"/>
            <a:ext cx="0" cy="144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E082396-7446-C1CD-5F94-42143B50533B}"/>
              </a:ext>
            </a:extLst>
          </p:cNvPr>
          <p:cNvSpPr/>
          <p:nvPr/>
        </p:nvSpPr>
        <p:spPr>
          <a:xfrm>
            <a:off x="875438" y="2642373"/>
            <a:ext cx="1666612" cy="425204"/>
          </a:xfrm>
          <a:prstGeom prst="rect">
            <a:avLst/>
          </a:prstGeom>
          <a:noFill/>
          <a:ln w="19050">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14" name="直接箭头连接符 13">
            <a:extLst>
              <a:ext uri="{FF2B5EF4-FFF2-40B4-BE49-F238E27FC236}">
                <a16:creationId xmlns:a16="http://schemas.microsoft.com/office/drawing/2014/main" id="{D6A83259-537F-4571-E82B-3CF3BED076D0}"/>
              </a:ext>
            </a:extLst>
          </p:cNvPr>
          <p:cNvCxnSpPr/>
          <p:nvPr/>
        </p:nvCxnSpPr>
        <p:spPr>
          <a:xfrm>
            <a:off x="2448692" y="3067578"/>
            <a:ext cx="552765" cy="12118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D999ABC4-0BC4-5882-D195-DFF1AD9B3D05}"/>
              </a:ext>
            </a:extLst>
          </p:cNvPr>
          <p:cNvPicPr>
            <a:picLocks noChangeAspect="1"/>
          </p:cNvPicPr>
          <p:nvPr/>
        </p:nvPicPr>
        <p:blipFill>
          <a:blip r:embed="rId4"/>
          <a:stretch>
            <a:fillRect/>
          </a:stretch>
        </p:blipFill>
        <p:spPr>
          <a:xfrm>
            <a:off x="4567983" y="1685666"/>
            <a:ext cx="3851558" cy="847661"/>
          </a:xfrm>
          <a:prstGeom prst="rect">
            <a:avLst/>
          </a:prstGeom>
        </p:spPr>
      </p:pic>
    </p:spTree>
    <p:extLst>
      <p:ext uri="{BB962C8B-B14F-4D97-AF65-F5344CB8AC3E}">
        <p14:creationId xmlns:p14="http://schemas.microsoft.com/office/powerpoint/2010/main" val="306620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905C88-1647-D463-501E-FA9391B0480B}"/>
              </a:ext>
            </a:extLst>
          </p:cNvPr>
          <p:cNvSpPr>
            <a:spLocks noGrp="1"/>
          </p:cNvSpPr>
          <p:nvPr>
            <p:ph type="sldNum" sz="quarter" idx="4"/>
          </p:nvPr>
        </p:nvSpPr>
        <p:spPr/>
        <p:txBody>
          <a:bodyPr/>
          <a:lstStyle/>
          <a:p>
            <a:fld id="{7BC01B97-BE90-DE43-87FD-56A468D87D54}" type="slidenum">
              <a:rPr kumimoji="1" lang="zh-CN" altLang="en-US" smtClean="0"/>
              <a:pPr/>
              <a:t>18</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F478370F-E61D-AE9F-2106-FED5E3AD667C}"/>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回顾扩散过程</a:t>
            </a: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031803E9-6E8F-898D-970F-D4C09137F611}"/>
              </a:ext>
            </a:extLst>
          </p:cNvPr>
          <p:cNvPicPr>
            <a:picLocks noChangeAspect="1"/>
          </p:cNvPicPr>
          <p:nvPr/>
        </p:nvPicPr>
        <p:blipFill rotWithShape="1">
          <a:blip r:embed="rId3"/>
          <a:srcRect l="5703"/>
          <a:stretch/>
        </p:blipFill>
        <p:spPr>
          <a:xfrm>
            <a:off x="273122" y="1498337"/>
            <a:ext cx="8146419" cy="386132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917DB03-2DE8-4279-D294-9538993B13D5}"/>
                  </a:ext>
                </a:extLst>
              </p:cNvPr>
              <p:cNvSpPr txBox="1"/>
              <p:nvPr/>
            </p:nvSpPr>
            <p:spPr>
              <a:xfrm>
                <a:off x="5467637" y="3991128"/>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m:rPr>
                              <m:sty m:val="p"/>
                            </m:rPr>
                            <a:rPr lang="en-US" altLang="zh-CN" sz="1728" i="1">
                              <a:latin typeface="Cambria Math" panose="02040503050406030204" pitchFamily="18" charset="0"/>
                            </a:rPr>
                            <m:t>t</m:t>
                          </m:r>
                          <m:r>
                            <a:rPr lang="en-US" altLang="zh-CN" sz="1728" i="1">
                              <a:latin typeface="Cambria Math" panose="02040503050406030204" pitchFamily="18" charset="0"/>
                            </a:rPr>
                            <m:t>−1</m:t>
                          </m:r>
                        </m:sub>
                      </m:sSub>
                    </m:oMath>
                  </m:oMathPara>
                </a14:m>
                <a:endParaRPr lang="zh-CN" altLang="en-US" sz="1728" dirty="0"/>
              </a:p>
            </p:txBody>
          </p:sp>
        </mc:Choice>
        <mc:Fallback xmlns="">
          <p:sp>
            <p:nvSpPr>
              <p:cNvPr id="6" name="文本框 5">
                <a:extLst>
                  <a:ext uri="{FF2B5EF4-FFF2-40B4-BE49-F238E27FC236}">
                    <a16:creationId xmlns:a16="http://schemas.microsoft.com/office/drawing/2014/main" id="{B917DB03-2DE8-4279-D294-9538993B13D5}"/>
                  </a:ext>
                </a:extLst>
              </p:cNvPr>
              <p:cNvSpPr txBox="1">
                <a:spLocks noRot="1" noChangeAspect="1" noMove="1" noResize="1" noEditPoints="1" noAdjustHandles="1" noChangeArrowheads="1" noChangeShapeType="1" noTextEdit="1"/>
              </p:cNvSpPr>
              <p:nvPr/>
            </p:nvSpPr>
            <p:spPr>
              <a:xfrm>
                <a:off x="5467637" y="3991128"/>
                <a:ext cx="565538" cy="3582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194C3C-8DED-2617-8AB9-8E87E9D2F1D1}"/>
                  </a:ext>
                </a:extLst>
              </p:cNvPr>
              <p:cNvSpPr txBox="1"/>
              <p:nvPr/>
            </p:nvSpPr>
            <p:spPr>
              <a:xfrm>
                <a:off x="6275524" y="4449489"/>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28" i="1">
                              <a:latin typeface="Cambria Math" panose="02040503050406030204" pitchFamily="18" charset="0"/>
                            </a:rPr>
                          </m:ctrlPr>
                        </m:sSubPr>
                        <m:e>
                          <m:r>
                            <a:rPr lang="zh-CN" altLang="en-US" sz="1728" i="1">
                              <a:latin typeface="Cambria Math" panose="02040503050406030204" pitchFamily="18" charset="0"/>
                            </a:rPr>
                            <m:t>𝜀</m:t>
                          </m:r>
                        </m:e>
                        <m:sub>
                          <m:r>
                            <m:rPr>
                              <m:sty m:val="p"/>
                            </m:rPr>
                            <a:rPr lang="en-US" altLang="zh-CN" sz="1728" i="1">
                              <a:latin typeface="Cambria Math" panose="02040503050406030204" pitchFamily="18" charset="0"/>
                            </a:rPr>
                            <m:t>t</m:t>
                          </m:r>
                        </m:sub>
                      </m:sSub>
                    </m:oMath>
                  </m:oMathPara>
                </a14:m>
                <a:endParaRPr lang="zh-CN" altLang="en-US" sz="1728" dirty="0"/>
              </a:p>
            </p:txBody>
          </p:sp>
        </mc:Choice>
        <mc:Fallback xmlns="">
          <p:sp>
            <p:nvSpPr>
              <p:cNvPr id="7" name="文本框 6">
                <a:extLst>
                  <a:ext uri="{FF2B5EF4-FFF2-40B4-BE49-F238E27FC236}">
                    <a16:creationId xmlns:a16="http://schemas.microsoft.com/office/drawing/2014/main" id="{5F194C3C-8DED-2617-8AB9-8E87E9D2F1D1}"/>
                  </a:ext>
                </a:extLst>
              </p:cNvPr>
              <p:cNvSpPr txBox="1">
                <a:spLocks noRot="1" noChangeAspect="1" noMove="1" noResize="1" noEditPoints="1" noAdjustHandles="1" noChangeArrowheads="1" noChangeShapeType="1" noTextEdit="1"/>
              </p:cNvSpPr>
              <p:nvPr/>
            </p:nvSpPr>
            <p:spPr>
              <a:xfrm>
                <a:off x="6275524" y="4449489"/>
                <a:ext cx="565538" cy="3582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BDA15A9-9723-D570-A732-F40A1A59C65D}"/>
                  </a:ext>
                </a:extLst>
              </p:cNvPr>
              <p:cNvSpPr txBox="1"/>
              <p:nvPr/>
            </p:nvSpPr>
            <p:spPr>
              <a:xfrm>
                <a:off x="7168450" y="3633974"/>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m:rPr>
                              <m:sty m:val="p"/>
                            </m:rPr>
                            <a:rPr lang="en-US" altLang="zh-CN" sz="1728" i="1">
                              <a:latin typeface="Cambria Math" panose="02040503050406030204" pitchFamily="18" charset="0"/>
                            </a:rPr>
                            <m:t>t</m:t>
                          </m:r>
                        </m:sub>
                      </m:sSub>
                    </m:oMath>
                  </m:oMathPara>
                </a14:m>
                <a:endParaRPr lang="zh-CN" altLang="en-US" sz="1728" dirty="0"/>
              </a:p>
            </p:txBody>
          </p:sp>
        </mc:Choice>
        <mc:Fallback xmlns="">
          <p:sp>
            <p:nvSpPr>
              <p:cNvPr id="8" name="文本框 7">
                <a:extLst>
                  <a:ext uri="{FF2B5EF4-FFF2-40B4-BE49-F238E27FC236}">
                    <a16:creationId xmlns:a16="http://schemas.microsoft.com/office/drawing/2014/main" id="{9BDA15A9-9723-D570-A732-F40A1A59C65D}"/>
                  </a:ext>
                </a:extLst>
              </p:cNvPr>
              <p:cNvSpPr txBox="1">
                <a:spLocks noRot="1" noChangeAspect="1" noMove="1" noResize="1" noEditPoints="1" noAdjustHandles="1" noChangeArrowheads="1" noChangeShapeType="1" noTextEdit="1"/>
              </p:cNvSpPr>
              <p:nvPr/>
            </p:nvSpPr>
            <p:spPr>
              <a:xfrm>
                <a:off x="7168450" y="3633974"/>
                <a:ext cx="565538" cy="35824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69644A4-F4AD-B068-D922-892DFDA584D3}"/>
                  </a:ext>
                </a:extLst>
              </p:cNvPr>
              <p:cNvSpPr txBox="1"/>
              <p:nvPr/>
            </p:nvSpPr>
            <p:spPr>
              <a:xfrm>
                <a:off x="747878" y="4024285"/>
                <a:ext cx="565538"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a:rPr lang="en-US" altLang="zh-CN" sz="1701" i="1">
                              <a:latin typeface="Cambria Math" panose="02040503050406030204" pitchFamily="18" charset="0"/>
                            </a:rPr>
                            <m:t>0</m:t>
                          </m:r>
                        </m:sub>
                      </m:sSub>
                    </m:oMath>
                  </m:oMathPara>
                </a14:m>
                <a:endParaRPr lang="zh-CN" altLang="en-US" sz="1728" dirty="0"/>
              </a:p>
            </p:txBody>
          </p:sp>
        </mc:Choice>
        <mc:Fallback xmlns="">
          <p:sp>
            <p:nvSpPr>
              <p:cNvPr id="9" name="文本框 8">
                <a:extLst>
                  <a:ext uri="{FF2B5EF4-FFF2-40B4-BE49-F238E27FC236}">
                    <a16:creationId xmlns:a16="http://schemas.microsoft.com/office/drawing/2014/main" id="{669644A4-F4AD-B068-D922-892DFDA584D3}"/>
                  </a:ext>
                </a:extLst>
              </p:cNvPr>
              <p:cNvSpPr txBox="1">
                <a:spLocks noRot="1" noChangeAspect="1" noMove="1" noResize="1" noEditPoints="1" noAdjustHandles="1" noChangeArrowheads="1" noChangeShapeType="1" noTextEdit="1"/>
              </p:cNvSpPr>
              <p:nvPr/>
            </p:nvSpPr>
            <p:spPr>
              <a:xfrm>
                <a:off x="747878" y="4024285"/>
                <a:ext cx="565538" cy="35407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5286A4-14C9-E9A4-2DCE-3C7D9092EF19}"/>
                  </a:ext>
                </a:extLst>
              </p:cNvPr>
              <p:cNvSpPr txBox="1"/>
              <p:nvPr/>
            </p:nvSpPr>
            <p:spPr>
              <a:xfrm>
                <a:off x="4782085" y="3896724"/>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28" i="1">
                              <a:latin typeface="Cambria Math" panose="02040503050406030204" pitchFamily="18" charset="0"/>
                            </a:rPr>
                          </m:ctrlPr>
                        </m:sSubPr>
                        <m:e>
                          <m:r>
                            <a:rPr lang="zh-CN" altLang="en-US" sz="1728" i="1">
                              <a:latin typeface="Cambria Math" panose="02040503050406030204" pitchFamily="18" charset="0"/>
                            </a:rPr>
                            <m:t>𝜀</m:t>
                          </m:r>
                        </m:e>
                        <m:sub>
                          <m:r>
                            <m:rPr>
                              <m:sty m:val="p"/>
                            </m:rPr>
                            <a:rPr lang="en-US" altLang="zh-CN" sz="1728" i="1">
                              <a:latin typeface="Cambria Math" panose="02040503050406030204" pitchFamily="18" charset="0"/>
                            </a:rPr>
                            <m:t>t</m:t>
                          </m:r>
                          <m:r>
                            <a:rPr lang="en-US" altLang="zh-CN" sz="1728" i="1">
                              <a:latin typeface="Cambria Math" panose="02040503050406030204" pitchFamily="18" charset="0"/>
                            </a:rPr>
                            <m:t>−1</m:t>
                          </m:r>
                        </m:sub>
                      </m:sSub>
                    </m:oMath>
                  </m:oMathPara>
                </a14:m>
                <a:endParaRPr lang="zh-CN" altLang="en-US" sz="1728" dirty="0"/>
              </a:p>
            </p:txBody>
          </p:sp>
        </mc:Choice>
        <mc:Fallback xmlns="">
          <p:sp>
            <p:nvSpPr>
              <p:cNvPr id="10" name="文本框 9">
                <a:extLst>
                  <a:ext uri="{FF2B5EF4-FFF2-40B4-BE49-F238E27FC236}">
                    <a16:creationId xmlns:a16="http://schemas.microsoft.com/office/drawing/2014/main" id="{FD5286A4-14C9-E9A4-2DCE-3C7D9092EF19}"/>
                  </a:ext>
                </a:extLst>
              </p:cNvPr>
              <p:cNvSpPr txBox="1">
                <a:spLocks noRot="1" noChangeAspect="1" noMove="1" noResize="1" noEditPoints="1" noAdjustHandles="1" noChangeArrowheads="1" noChangeShapeType="1" noTextEdit="1"/>
              </p:cNvSpPr>
              <p:nvPr/>
            </p:nvSpPr>
            <p:spPr>
              <a:xfrm>
                <a:off x="4782085" y="3896724"/>
                <a:ext cx="565538" cy="35824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423827-9F9E-EE46-6BD0-20F9731FDFCE}"/>
                  </a:ext>
                </a:extLst>
              </p:cNvPr>
              <p:cNvSpPr txBox="1"/>
              <p:nvPr/>
            </p:nvSpPr>
            <p:spPr>
              <a:xfrm>
                <a:off x="1692229" y="3899867"/>
                <a:ext cx="565538" cy="3582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28" i="1">
                              <a:latin typeface="Cambria Math" panose="02040503050406030204" pitchFamily="18" charset="0"/>
                            </a:rPr>
                          </m:ctrlPr>
                        </m:sSubPr>
                        <m:e>
                          <m:r>
                            <a:rPr lang="zh-CN" altLang="en-US" sz="1728" i="1">
                              <a:latin typeface="Cambria Math" panose="02040503050406030204" pitchFamily="18" charset="0"/>
                            </a:rPr>
                            <m:t>𝜀</m:t>
                          </m:r>
                        </m:e>
                        <m:sub>
                          <m:r>
                            <a:rPr lang="en-US" altLang="zh-CN" sz="1728" i="1">
                              <a:latin typeface="Cambria Math" panose="02040503050406030204" pitchFamily="18" charset="0"/>
                            </a:rPr>
                            <m:t>0</m:t>
                          </m:r>
                        </m:sub>
                      </m:sSub>
                    </m:oMath>
                  </m:oMathPara>
                </a14:m>
                <a:endParaRPr lang="zh-CN" altLang="en-US" sz="1728" dirty="0"/>
              </a:p>
            </p:txBody>
          </p:sp>
        </mc:Choice>
        <mc:Fallback xmlns="">
          <p:sp>
            <p:nvSpPr>
              <p:cNvPr id="11" name="文本框 10">
                <a:extLst>
                  <a:ext uri="{FF2B5EF4-FFF2-40B4-BE49-F238E27FC236}">
                    <a16:creationId xmlns:a16="http://schemas.microsoft.com/office/drawing/2014/main" id="{05423827-9F9E-EE46-6BD0-20F9731FDFCE}"/>
                  </a:ext>
                </a:extLst>
              </p:cNvPr>
              <p:cNvSpPr txBox="1">
                <a:spLocks noRot="1" noChangeAspect="1" noMove="1" noResize="1" noEditPoints="1" noAdjustHandles="1" noChangeArrowheads="1" noChangeShapeType="1" noTextEdit="1"/>
              </p:cNvSpPr>
              <p:nvPr/>
            </p:nvSpPr>
            <p:spPr>
              <a:xfrm>
                <a:off x="1692229" y="3899867"/>
                <a:ext cx="565538" cy="3582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27D415D-FCD7-2F3C-3C7F-074FA3B5BA56}"/>
                  </a:ext>
                </a:extLst>
              </p:cNvPr>
              <p:cNvSpPr txBox="1"/>
              <p:nvPr/>
            </p:nvSpPr>
            <p:spPr>
              <a:xfrm>
                <a:off x="3208832" y="4594824"/>
                <a:ext cx="2976425" cy="499496"/>
              </a:xfrm>
              <a:prstGeom prst="rect">
                <a:avLst/>
              </a:prstGeom>
              <a:noFill/>
            </p:spPr>
            <p:txBody>
              <a:bodyPr wrap="square">
                <a:spAutoFit/>
              </a:bodyPr>
              <a:lstStyle/>
              <a:p>
                <a14:m>
                  <m:oMath xmlns:m="http://schemas.openxmlformats.org/officeDocument/2006/math">
                    <m:sSub>
                      <m:sSubPr>
                        <m:ctrlPr>
                          <a:rPr lang="en-US" altLang="zh-CN" sz="1323" i="1">
                            <a:latin typeface="Cambria Math" panose="02040503050406030204" pitchFamily="18" charset="0"/>
                          </a:rPr>
                        </m:ctrlPr>
                      </m:sSubPr>
                      <m:e>
                        <m:r>
                          <a:rPr lang="zh-CN" altLang="en-US" sz="1323" i="1">
                            <a:latin typeface="Cambria Math" panose="02040503050406030204" pitchFamily="18" charset="0"/>
                          </a:rPr>
                          <m:t>𝜀</m:t>
                        </m:r>
                      </m:e>
                      <m:sub>
                        <m:r>
                          <m:rPr>
                            <m:sty m:val="p"/>
                          </m:rPr>
                          <a:rPr lang="en-US" altLang="zh-CN" sz="1323" i="1">
                            <a:latin typeface="Cambria Math" panose="02040503050406030204" pitchFamily="18" charset="0"/>
                          </a:rPr>
                          <m:t>t</m:t>
                        </m:r>
                      </m:sub>
                    </m:sSub>
                  </m:oMath>
                </a14:m>
                <a:r>
                  <a:rPr lang="zh-CN" altLang="en-US" sz="1323" dirty="0">
                    <a:latin typeface="微软雅黑" panose="020B0503020204020204" pitchFamily="34" charset="-122"/>
                    <a:ea typeface="微软雅黑" panose="020B0503020204020204" pitchFamily="34" charset="-122"/>
                  </a:rPr>
                  <a:t>是前向过程中时刻</a:t>
                </a:r>
                <a:r>
                  <a:rPr lang="en-US" altLang="zh-CN" sz="1323" dirty="0">
                    <a:latin typeface="微软雅黑" panose="020B0503020204020204" pitchFamily="34" charset="-122"/>
                    <a:ea typeface="微软雅黑" panose="020B0503020204020204" pitchFamily="34" charset="-122"/>
                  </a:rPr>
                  <a:t>t</a:t>
                </a:r>
                <a:r>
                  <a:rPr lang="zh-CN" altLang="en-US" sz="1323" dirty="0">
                    <a:latin typeface="微软雅黑" panose="020B0503020204020204" pitchFamily="34" charset="-122"/>
                    <a:ea typeface="微软雅黑" panose="020B0503020204020204" pitchFamily="34" charset="-122"/>
                  </a:rPr>
                  <a:t>的随机高斯分布</a:t>
                </a:r>
                <a:endParaRPr lang="en-US" altLang="zh-CN" sz="1323" dirty="0">
                  <a:latin typeface="微软雅黑" panose="020B0503020204020204" pitchFamily="34" charset="-122"/>
                  <a:ea typeface="微软雅黑" panose="020B0503020204020204" pitchFamily="34" charset="-122"/>
                </a:endParaRPr>
              </a:p>
              <a:p>
                <a:r>
                  <a:rPr lang="zh-CN" altLang="en-US" sz="1323" dirty="0">
                    <a:latin typeface="微软雅黑" panose="020B0503020204020204" pitchFamily="34" charset="-122"/>
                    <a:ea typeface="微软雅黑" panose="020B0503020204020204" pitchFamily="34" charset="-122"/>
                  </a:rPr>
                  <a:t>也就是我们反向过程中需要预测的值</a:t>
                </a:r>
                <a:endParaRPr lang="zh-CN" altLang="en-US" sz="1728"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427D415D-FCD7-2F3C-3C7F-074FA3B5BA56}"/>
                  </a:ext>
                </a:extLst>
              </p:cNvPr>
              <p:cNvSpPr txBox="1">
                <a:spLocks noRot="1" noChangeAspect="1" noMove="1" noResize="1" noEditPoints="1" noAdjustHandles="1" noChangeArrowheads="1" noChangeShapeType="1" noTextEdit="1"/>
              </p:cNvSpPr>
              <p:nvPr/>
            </p:nvSpPr>
            <p:spPr>
              <a:xfrm>
                <a:off x="3208832" y="4594824"/>
                <a:ext cx="2976425" cy="499496"/>
              </a:xfrm>
              <a:prstGeom prst="rect">
                <a:avLst/>
              </a:prstGeom>
              <a:blipFill>
                <a:blip r:embed="rId10"/>
                <a:stretch>
                  <a:fillRect l="-409" t="-3659"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8D1AFE8-2F5A-D5B3-2E75-5C6CFD31AEF0}"/>
                  </a:ext>
                </a:extLst>
              </p:cNvPr>
              <p:cNvSpPr txBox="1"/>
              <p:nvPr/>
            </p:nvSpPr>
            <p:spPr>
              <a:xfrm>
                <a:off x="6931959" y="1770707"/>
                <a:ext cx="852357" cy="266868"/>
              </a:xfrm>
              <a:prstGeom prst="rect">
                <a:avLst/>
              </a:prstGeom>
              <a:noFill/>
            </p:spPr>
            <p:txBody>
              <a:bodyPr wrap="square">
                <a:spAutoFit/>
              </a:bodyPr>
              <a:lstStyle/>
              <a:p>
                <a14:m>
                  <m:oMath xmlns:m="http://schemas.openxmlformats.org/officeDocument/2006/math">
                    <m:r>
                      <a:rPr lang="zh-CN" altLang="en-US" sz="1134" i="1">
                        <a:latin typeface="Cambria Math" panose="02040503050406030204" pitchFamily="18" charset="0"/>
                      </a:rPr>
                      <m:t>𝜀</m:t>
                    </m:r>
                    <m:r>
                      <a:rPr lang="en-US" altLang="zh-CN" sz="1134" i="1">
                        <a:latin typeface="Cambria Math" panose="02040503050406030204" pitchFamily="18" charset="0"/>
                      </a:rPr>
                      <m:t>~</m:t>
                    </m:r>
                  </m:oMath>
                </a14:m>
                <a:r>
                  <a:rPr lang="en-US" altLang="zh-CN" sz="1134" i="1" dirty="0"/>
                  <a:t>N(0,1)</a:t>
                </a:r>
                <a:endParaRPr lang="zh-CN" altLang="en-US" sz="1134" i="1" dirty="0"/>
              </a:p>
            </p:txBody>
          </p:sp>
        </mc:Choice>
        <mc:Fallback xmlns="">
          <p:sp>
            <p:nvSpPr>
              <p:cNvPr id="16" name="文本框 15">
                <a:extLst>
                  <a:ext uri="{FF2B5EF4-FFF2-40B4-BE49-F238E27FC236}">
                    <a16:creationId xmlns:a16="http://schemas.microsoft.com/office/drawing/2014/main" id="{08D1AFE8-2F5A-D5B3-2E75-5C6CFD31AEF0}"/>
                  </a:ext>
                </a:extLst>
              </p:cNvPr>
              <p:cNvSpPr txBox="1">
                <a:spLocks noRot="1" noChangeAspect="1" noMove="1" noResize="1" noEditPoints="1" noAdjustHandles="1" noChangeArrowheads="1" noChangeShapeType="1" noTextEdit="1"/>
              </p:cNvSpPr>
              <p:nvPr/>
            </p:nvSpPr>
            <p:spPr>
              <a:xfrm>
                <a:off x="6931959" y="1770707"/>
                <a:ext cx="852357" cy="266868"/>
              </a:xfrm>
              <a:prstGeom prst="rect">
                <a:avLst/>
              </a:prstGeom>
              <a:blipFill>
                <a:blip r:embed="rId11"/>
                <a:stretch>
                  <a:fillRect t="-2273" b="-1590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E8BFA30-D413-0672-02B5-9A102F094020}"/>
              </a:ext>
            </a:extLst>
          </p:cNvPr>
          <p:cNvPicPr>
            <a:picLocks noChangeAspect="1"/>
          </p:cNvPicPr>
          <p:nvPr/>
        </p:nvPicPr>
        <p:blipFill>
          <a:blip r:embed="rId12"/>
          <a:stretch>
            <a:fillRect/>
          </a:stretch>
        </p:blipFill>
        <p:spPr>
          <a:xfrm>
            <a:off x="492755" y="2570085"/>
            <a:ext cx="3941624" cy="656937"/>
          </a:xfrm>
          <a:prstGeom prst="rect">
            <a:avLst/>
          </a:prstGeom>
        </p:spPr>
      </p:pic>
    </p:spTree>
    <p:extLst>
      <p:ext uri="{BB962C8B-B14F-4D97-AF65-F5344CB8AC3E}">
        <p14:creationId xmlns:p14="http://schemas.microsoft.com/office/powerpoint/2010/main" val="346438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E9BB37D-7F22-4D44-961E-FF30D6666B53}"/>
              </a:ext>
            </a:extLst>
          </p:cNvPr>
          <p:cNvSpPr>
            <a:spLocks noGrp="1"/>
          </p:cNvSpPr>
          <p:nvPr>
            <p:ph type="sldNum" sz="quarter" idx="4"/>
          </p:nvPr>
        </p:nvSpPr>
        <p:spPr/>
        <p:txBody>
          <a:bodyPr/>
          <a:lstStyle/>
          <a:p>
            <a:fld id="{7BC01B97-BE90-DE43-87FD-56A468D87D54}" type="slidenum">
              <a:rPr kumimoji="1" lang="zh-CN" altLang="en-US" smtClean="0"/>
              <a:pPr/>
              <a:t>1</a:t>
            </a:fld>
            <a:endParaRPr kumimoji="1" lang="zh-CN" altLang="en-US" dirty="0">
              <a:solidFill>
                <a:schemeClr val="bg2">
                  <a:lumMod val="75000"/>
                </a:schemeClr>
              </a:solidFill>
            </a:endParaRPr>
          </a:p>
        </p:txBody>
      </p:sp>
      <p:sp>
        <p:nvSpPr>
          <p:cNvPr id="12" name="标题 1">
            <a:extLst>
              <a:ext uri="{FF2B5EF4-FFF2-40B4-BE49-F238E27FC236}">
                <a16:creationId xmlns:a16="http://schemas.microsoft.com/office/drawing/2014/main" id="{D7E77494-99D3-3943-A439-2D9462A0C133}"/>
              </a:ext>
            </a:extLst>
          </p:cNvPr>
          <p:cNvSpPr txBox="1">
            <a:spLocks/>
          </p:cNvSpPr>
          <p:nvPr/>
        </p:nvSpPr>
        <p:spPr>
          <a:xfrm>
            <a:off x="917960" y="1175422"/>
            <a:ext cx="1148050" cy="581569"/>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zh-CN" altLang="en-US" sz="1889" kern="0" dirty="0">
                <a:solidFill>
                  <a:srgbClr val="102391"/>
                </a:solidFill>
                <a:latin typeface="微软雅黑" charset="0"/>
                <a:ea typeface="微软雅黑" charset="0"/>
                <a:cs typeface="微软雅黑" charset="0"/>
              </a:rPr>
              <a:t>目  录</a:t>
            </a:r>
            <a:br>
              <a:rPr kumimoji="1" lang="en-US" altLang="zh-CN" sz="3401" kern="0" dirty="0">
                <a:solidFill>
                  <a:srgbClr val="102391"/>
                </a:solidFill>
                <a:latin typeface="微软雅黑" charset="0"/>
                <a:ea typeface="微软雅黑" charset="0"/>
                <a:cs typeface="微软雅黑" charset="0"/>
              </a:rPr>
            </a:br>
            <a:endParaRPr kumimoji="1" lang="zh-CN" altLang="en-US" sz="2078" kern="0" dirty="0">
              <a:latin typeface="微软雅黑" panose="020B0503020204020204" charset="-122"/>
              <a:ea typeface="微软雅黑" panose="020B0503020204020204" charset="-122"/>
            </a:endParaRPr>
          </a:p>
        </p:txBody>
      </p:sp>
      <p:sp>
        <p:nvSpPr>
          <p:cNvPr id="2" name="标题 1">
            <a:extLst>
              <a:ext uri="{FF2B5EF4-FFF2-40B4-BE49-F238E27FC236}">
                <a16:creationId xmlns:a16="http://schemas.microsoft.com/office/drawing/2014/main" id="{4666A745-8C8A-CBC4-0C2B-A53E218C13DE}"/>
              </a:ext>
            </a:extLst>
          </p:cNvPr>
          <p:cNvSpPr txBox="1">
            <a:spLocks/>
          </p:cNvSpPr>
          <p:nvPr/>
        </p:nvSpPr>
        <p:spPr>
          <a:xfrm>
            <a:off x="1185413" y="2025828"/>
            <a:ext cx="2751491"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虚拟试穿研究现状</a:t>
            </a:r>
            <a:endParaRPr kumimoji="1" lang="zh-CN" altLang="en-US" sz="2078" kern="0" dirty="0">
              <a:latin typeface="微软雅黑" panose="020B0503020204020204" charset="-122"/>
              <a:ea typeface="微软雅黑" panose="020B0503020204020204" charset="-122"/>
            </a:endParaRPr>
          </a:p>
        </p:txBody>
      </p:sp>
      <p:sp>
        <p:nvSpPr>
          <p:cNvPr id="5" name="标题 1">
            <a:extLst>
              <a:ext uri="{FF2B5EF4-FFF2-40B4-BE49-F238E27FC236}">
                <a16:creationId xmlns:a16="http://schemas.microsoft.com/office/drawing/2014/main" id="{1E55B755-9F67-A9D7-A71B-7E48DA750FDF}"/>
              </a:ext>
            </a:extLst>
          </p:cNvPr>
          <p:cNvSpPr txBox="1">
            <a:spLocks/>
          </p:cNvSpPr>
          <p:nvPr/>
        </p:nvSpPr>
        <p:spPr>
          <a:xfrm>
            <a:off x="1185413" y="2639634"/>
            <a:ext cx="2751491"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扩散模型</a:t>
            </a:r>
            <a:endParaRPr kumimoji="1" lang="zh-CN" altLang="en-US" sz="2078" kern="0" dirty="0">
              <a:latin typeface="微软雅黑" panose="020B0503020204020204" charset="-122"/>
              <a:ea typeface="微软雅黑" panose="020B0503020204020204" charset="-122"/>
            </a:endParaRPr>
          </a:p>
        </p:txBody>
      </p:sp>
      <p:sp>
        <p:nvSpPr>
          <p:cNvPr id="6" name="标题 1">
            <a:extLst>
              <a:ext uri="{FF2B5EF4-FFF2-40B4-BE49-F238E27FC236}">
                <a16:creationId xmlns:a16="http://schemas.microsoft.com/office/drawing/2014/main" id="{C9FFE2E2-43CF-E9B0-DA28-E95D2ACCEB8F}"/>
              </a:ext>
            </a:extLst>
          </p:cNvPr>
          <p:cNvSpPr txBox="1">
            <a:spLocks/>
          </p:cNvSpPr>
          <p:nvPr/>
        </p:nvSpPr>
        <p:spPr>
          <a:xfrm>
            <a:off x="1185413" y="3289073"/>
            <a:ext cx="2751491"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论文分享</a:t>
            </a:r>
            <a:endParaRPr kumimoji="1" lang="zh-CN" altLang="en-US" sz="2078" kern="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2407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607FA2-21F7-B16C-0E66-4411DF6E74D5}"/>
              </a:ext>
            </a:extLst>
          </p:cNvPr>
          <p:cNvSpPr>
            <a:spLocks noGrp="1"/>
          </p:cNvSpPr>
          <p:nvPr>
            <p:ph type="sldNum" sz="quarter" idx="4"/>
          </p:nvPr>
        </p:nvSpPr>
        <p:spPr/>
        <p:txBody>
          <a:bodyPr/>
          <a:lstStyle/>
          <a:p>
            <a:fld id="{7BC01B97-BE90-DE43-87FD-56A468D87D54}" type="slidenum">
              <a:rPr kumimoji="1" lang="zh-CN" altLang="en-US" smtClean="0"/>
              <a:pPr/>
              <a:t>19</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238D5835-2A16-1351-53C8-4F426B8C407E}"/>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目标优化</a:t>
            </a:r>
            <a:endParaRPr kumimoji="1" lang="zh-CN" altLang="en-US" sz="2078" kern="0" dirty="0">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59CF30F2-AD6A-5A1D-A9A9-599BB7E88FB2}"/>
              </a:ext>
            </a:extLst>
          </p:cNvPr>
          <p:cNvPicPr>
            <a:picLocks noChangeAspect="1"/>
          </p:cNvPicPr>
          <p:nvPr/>
        </p:nvPicPr>
        <p:blipFill>
          <a:blip r:embed="rId3"/>
          <a:stretch>
            <a:fillRect/>
          </a:stretch>
        </p:blipFill>
        <p:spPr>
          <a:xfrm>
            <a:off x="17545" y="1472241"/>
            <a:ext cx="8639175" cy="3913519"/>
          </a:xfrm>
          <a:prstGeom prst="rect">
            <a:avLst/>
          </a:prstGeom>
        </p:spPr>
      </p:pic>
      <p:sp>
        <p:nvSpPr>
          <p:cNvPr id="12" name="矩形 11">
            <a:extLst>
              <a:ext uri="{FF2B5EF4-FFF2-40B4-BE49-F238E27FC236}">
                <a16:creationId xmlns:a16="http://schemas.microsoft.com/office/drawing/2014/main" id="{A11AF060-29D3-1BEE-959C-14CF660B2CCA}"/>
              </a:ext>
            </a:extLst>
          </p:cNvPr>
          <p:cNvSpPr/>
          <p:nvPr/>
        </p:nvSpPr>
        <p:spPr>
          <a:xfrm>
            <a:off x="6488126" y="2323471"/>
            <a:ext cx="467724" cy="21260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4" name="文本框 13">
            <a:extLst>
              <a:ext uri="{FF2B5EF4-FFF2-40B4-BE49-F238E27FC236}">
                <a16:creationId xmlns:a16="http://schemas.microsoft.com/office/drawing/2014/main" id="{C10FC7BF-B860-BB55-FF31-09A458B25CF4}"/>
              </a:ext>
            </a:extLst>
          </p:cNvPr>
          <p:cNvSpPr txBox="1"/>
          <p:nvPr/>
        </p:nvSpPr>
        <p:spPr>
          <a:xfrm>
            <a:off x="7103874" y="2138519"/>
            <a:ext cx="1492716" cy="223266"/>
          </a:xfrm>
          <a:prstGeom prst="rect">
            <a:avLst/>
          </a:prstGeom>
        </p:spPr>
        <p:txBody>
          <a:bodyPr wrap="none" rtlCol="0">
            <a:spAutoFit/>
          </a:bodyPr>
          <a:lstStyle/>
          <a:p>
            <a:pPr defTabSz="863954"/>
            <a:r>
              <a:rPr lang="zh-CN" altLang="en-US" sz="851" dirty="0">
                <a:latin typeface="微软雅黑" panose="020B0503020204020204" pitchFamily="34" charset="-122"/>
                <a:ea typeface="微软雅黑" panose="020B0503020204020204" pitchFamily="34" charset="-122"/>
              </a:rPr>
              <a:t>高斯分布，反向生成的起点</a:t>
            </a:r>
          </a:p>
        </p:txBody>
      </p:sp>
      <p:cxnSp>
        <p:nvCxnSpPr>
          <p:cNvPr id="16" name="直接箭头连接符 15">
            <a:extLst>
              <a:ext uri="{FF2B5EF4-FFF2-40B4-BE49-F238E27FC236}">
                <a16:creationId xmlns:a16="http://schemas.microsoft.com/office/drawing/2014/main" id="{DF9F4F19-6392-D123-CF14-52C4FBDEF3C1}"/>
              </a:ext>
            </a:extLst>
          </p:cNvPr>
          <p:cNvCxnSpPr>
            <a:stCxn id="12" idx="3"/>
          </p:cNvCxnSpPr>
          <p:nvPr/>
        </p:nvCxnSpPr>
        <p:spPr>
          <a:xfrm flipV="1">
            <a:off x="6955849" y="2284437"/>
            <a:ext cx="212602" cy="14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120A631-FD41-7123-977F-4955EE12903A}"/>
              </a:ext>
            </a:extLst>
          </p:cNvPr>
          <p:cNvSpPr/>
          <p:nvPr/>
        </p:nvSpPr>
        <p:spPr>
          <a:xfrm>
            <a:off x="5838736" y="2312460"/>
            <a:ext cx="521827" cy="21260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20" name="直接箭头连接符 19">
            <a:extLst>
              <a:ext uri="{FF2B5EF4-FFF2-40B4-BE49-F238E27FC236}">
                <a16:creationId xmlns:a16="http://schemas.microsoft.com/office/drawing/2014/main" id="{B1571464-4CDB-D702-A5F2-24F0DBD59413}"/>
              </a:ext>
            </a:extLst>
          </p:cNvPr>
          <p:cNvCxnSpPr>
            <a:cxnSpLocks/>
          </p:cNvCxnSpPr>
          <p:nvPr/>
        </p:nvCxnSpPr>
        <p:spPr>
          <a:xfrm flipH="1" flipV="1">
            <a:off x="5838736" y="2095427"/>
            <a:ext cx="180017" cy="22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1DE14E6-76BE-5CFE-AB29-D3366279157F}"/>
              </a:ext>
            </a:extLst>
          </p:cNvPr>
          <p:cNvSpPr txBox="1"/>
          <p:nvPr/>
        </p:nvSpPr>
        <p:spPr>
          <a:xfrm>
            <a:off x="5332637" y="1949308"/>
            <a:ext cx="779381" cy="194027"/>
          </a:xfrm>
          <a:prstGeom prst="rect">
            <a:avLst/>
          </a:prstGeom>
        </p:spPr>
        <p:txBody>
          <a:bodyPr wrap="none" rtlCol="0">
            <a:spAutoFit/>
          </a:bodyPr>
          <a:lstStyle/>
          <a:p>
            <a:pPr defTabSz="863954"/>
            <a:r>
              <a:rPr lang="zh-CN" altLang="en-US" sz="661" dirty="0">
                <a:latin typeface="微软雅黑" panose="020B0503020204020204" pitchFamily="34" charset="-122"/>
                <a:ea typeface="微软雅黑" panose="020B0503020204020204" pitchFamily="34" charset="-122"/>
              </a:rPr>
              <a:t>前向预测的终点</a:t>
            </a:r>
          </a:p>
        </p:txBody>
      </p:sp>
      <p:sp>
        <p:nvSpPr>
          <p:cNvPr id="23" name="矩形 22">
            <a:extLst>
              <a:ext uri="{FF2B5EF4-FFF2-40B4-BE49-F238E27FC236}">
                <a16:creationId xmlns:a16="http://schemas.microsoft.com/office/drawing/2014/main" id="{4F4CE22B-0E04-4B97-F13C-04CA3D86355F}"/>
              </a:ext>
            </a:extLst>
          </p:cNvPr>
          <p:cNvSpPr/>
          <p:nvPr/>
        </p:nvSpPr>
        <p:spPr>
          <a:xfrm>
            <a:off x="2066010" y="4789651"/>
            <a:ext cx="1743334" cy="382683"/>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Tree>
    <p:extLst>
      <p:ext uri="{BB962C8B-B14F-4D97-AF65-F5344CB8AC3E}">
        <p14:creationId xmlns:p14="http://schemas.microsoft.com/office/powerpoint/2010/main" val="184815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D15A22-F907-C004-C183-252DBBD8600D}"/>
              </a:ext>
            </a:extLst>
          </p:cNvPr>
          <p:cNvSpPr>
            <a:spLocks noGrp="1"/>
          </p:cNvSpPr>
          <p:nvPr>
            <p:ph type="sldNum" sz="quarter" idx="4"/>
          </p:nvPr>
        </p:nvSpPr>
        <p:spPr/>
        <p:txBody>
          <a:bodyPr/>
          <a:lstStyle/>
          <a:p>
            <a:fld id="{7BC01B97-BE90-DE43-87FD-56A468D87D54}" type="slidenum">
              <a:rPr kumimoji="1" lang="zh-CN" altLang="en-US" smtClean="0"/>
              <a:pPr/>
              <a:t>20</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B017E40B-C4B2-67CB-7863-E9AEDB94DACF}"/>
              </a:ext>
            </a:extLst>
          </p:cNvPr>
          <p:cNvPicPr>
            <a:picLocks noChangeAspect="1"/>
          </p:cNvPicPr>
          <p:nvPr/>
        </p:nvPicPr>
        <p:blipFill>
          <a:blip r:embed="rId3"/>
          <a:stretch>
            <a:fillRect/>
          </a:stretch>
        </p:blipFill>
        <p:spPr>
          <a:xfrm>
            <a:off x="-1" y="1485315"/>
            <a:ext cx="8639175" cy="3887370"/>
          </a:xfrm>
          <a:prstGeom prst="rect">
            <a:avLst/>
          </a:prstGeom>
        </p:spPr>
      </p:pic>
      <p:pic>
        <p:nvPicPr>
          <p:cNvPr id="6" name="图片 5">
            <a:extLst>
              <a:ext uri="{FF2B5EF4-FFF2-40B4-BE49-F238E27FC236}">
                <a16:creationId xmlns:a16="http://schemas.microsoft.com/office/drawing/2014/main" id="{6A10BB15-3754-198A-C3B5-250169525E5A}"/>
              </a:ext>
            </a:extLst>
          </p:cNvPr>
          <p:cNvPicPr>
            <a:picLocks noChangeAspect="1"/>
          </p:cNvPicPr>
          <p:nvPr/>
        </p:nvPicPr>
        <p:blipFill>
          <a:blip r:embed="rId4"/>
          <a:stretch>
            <a:fillRect/>
          </a:stretch>
        </p:blipFill>
        <p:spPr>
          <a:xfrm>
            <a:off x="8444060" y="4959734"/>
            <a:ext cx="212603" cy="537473"/>
          </a:xfrm>
          <a:prstGeom prst="rect">
            <a:avLst/>
          </a:prstGeom>
        </p:spPr>
      </p:pic>
      <p:sp>
        <p:nvSpPr>
          <p:cNvPr id="7" name="矩形 6">
            <a:extLst>
              <a:ext uri="{FF2B5EF4-FFF2-40B4-BE49-F238E27FC236}">
                <a16:creationId xmlns:a16="http://schemas.microsoft.com/office/drawing/2014/main" id="{F98F5513-7FFE-22AB-3DA6-CF7FC6D799BC}"/>
              </a:ext>
            </a:extLst>
          </p:cNvPr>
          <p:cNvSpPr/>
          <p:nvPr/>
        </p:nvSpPr>
        <p:spPr>
          <a:xfrm>
            <a:off x="3894383" y="1485315"/>
            <a:ext cx="1020489" cy="28539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pic>
        <p:nvPicPr>
          <p:cNvPr id="8" name="图片 7">
            <a:extLst>
              <a:ext uri="{FF2B5EF4-FFF2-40B4-BE49-F238E27FC236}">
                <a16:creationId xmlns:a16="http://schemas.microsoft.com/office/drawing/2014/main" id="{9E58CCB1-EEC1-1072-FD8C-8ECD2B460DF5}"/>
              </a:ext>
            </a:extLst>
          </p:cNvPr>
          <p:cNvPicPr>
            <a:picLocks noChangeAspect="1"/>
          </p:cNvPicPr>
          <p:nvPr/>
        </p:nvPicPr>
        <p:blipFill>
          <a:blip r:embed="rId5"/>
          <a:stretch>
            <a:fillRect/>
          </a:stretch>
        </p:blipFill>
        <p:spPr>
          <a:xfrm>
            <a:off x="4105597" y="5231178"/>
            <a:ext cx="3851558" cy="847661"/>
          </a:xfrm>
          <a:prstGeom prst="rect">
            <a:avLst/>
          </a:prstGeom>
        </p:spPr>
      </p:pic>
      <p:sp>
        <p:nvSpPr>
          <p:cNvPr id="9" name="矩形 8">
            <a:extLst>
              <a:ext uri="{FF2B5EF4-FFF2-40B4-BE49-F238E27FC236}">
                <a16:creationId xmlns:a16="http://schemas.microsoft.com/office/drawing/2014/main" id="{8917908F-89F9-359F-FACD-D83926165643}"/>
              </a:ext>
            </a:extLst>
          </p:cNvPr>
          <p:cNvSpPr/>
          <p:nvPr/>
        </p:nvSpPr>
        <p:spPr>
          <a:xfrm>
            <a:off x="5425115" y="5244017"/>
            <a:ext cx="1020489" cy="28539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FE13D17-4B75-F4BF-74DB-4AAE79ECED5C}"/>
                  </a:ext>
                </a:extLst>
              </p:cNvPr>
              <p:cNvSpPr txBox="1"/>
              <p:nvPr/>
            </p:nvSpPr>
            <p:spPr>
              <a:xfrm>
                <a:off x="4105597" y="1198207"/>
                <a:ext cx="1608389" cy="266868"/>
              </a:xfrm>
              <a:prstGeom prst="rect">
                <a:avLst/>
              </a:prstGeom>
            </p:spPr>
            <p:txBody>
              <a:bodyPr wrap="none" rtlCol="0">
                <a:spAutoFit/>
              </a:bodyPr>
              <a:lstStyle/>
              <a:p>
                <a:pPr defTabSz="863954"/>
                <a:r>
                  <a:rPr lang="zh-CN" altLang="en-US" sz="1134" dirty="0">
                    <a:latin typeface="微软雅黑" panose="020B0503020204020204" pitchFamily="34" charset="-122"/>
                    <a:ea typeface="微软雅黑" panose="020B0503020204020204" pitchFamily="34" charset="-122"/>
                  </a:rPr>
                  <a:t>反向生成过程中预测</a:t>
                </a:r>
                <a14:m>
                  <m:oMath xmlns:m="http://schemas.openxmlformats.org/officeDocument/2006/math">
                    <m:sSub>
                      <m:sSubPr>
                        <m:ctrlPr>
                          <a:rPr lang="en-US" altLang="zh-CN" sz="1134" i="1">
                            <a:latin typeface="Cambria Math" panose="02040503050406030204" pitchFamily="18" charset="0"/>
                          </a:rPr>
                        </m:ctrlPr>
                      </m:sSubPr>
                      <m:e>
                        <m:r>
                          <a:rPr lang="zh-CN" altLang="en-US" sz="1134" i="1">
                            <a:latin typeface="Cambria Math" panose="02040503050406030204" pitchFamily="18" charset="0"/>
                          </a:rPr>
                          <m:t>𝜀</m:t>
                        </m:r>
                      </m:e>
                      <m:sub>
                        <m:r>
                          <m:rPr>
                            <m:sty m:val="p"/>
                          </m:rPr>
                          <a:rPr lang="en-US" altLang="zh-CN" sz="1134" i="1">
                            <a:latin typeface="Cambria Math" panose="02040503050406030204" pitchFamily="18" charset="0"/>
                          </a:rPr>
                          <m:t>t</m:t>
                        </m:r>
                      </m:sub>
                    </m:sSub>
                  </m:oMath>
                </a14:m>
                <a:endParaRPr lang="zh-CN" altLang="en-US" sz="1134"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BFE13D17-4B75-F4BF-74DB-4AAE79ECED5C}"/>
                  </a:ext>
                </a:extLst>
              </p:cNvPr>
              <p:cNvSpPr txBox="1">
                <a:spLocks noRot="1" noChangeAspect="1" noMove="1" noResize="1" noEditPoints="1" noAdjustHandles="1" noChangeArrowheads="1" noChangeShapeType="1" noTextEdit="1"/>
              </p:cNvSpPr>
              <p:nvPr/>
            </p:nvSpPr>
            <p:spPr>
              <a:xfrm>
                <a:off x="4105597" y="1198207"/>
                <a:ext cx="1608389" cy="266868"/>
              </a:xfrm>
              <a:prstGeom prst="rect">
                <a:avLst/>
              </a:prstGeom>
              <a:blipFill>
                <a:blip r:embed="rId6"/>
                <a:stretch>
                  <a:fillRect t="-2326" b="-18605"/>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FFFA2076-0DB8-480D-1D92-32482C894F88}"/>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目标优化</a:t>
            </a:r>
            <a:endParaRPr kumimoji="1" lang="zh-CN" altLang="en-US" sz="2078" kern="0" dirty="0">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6CB32E9-B640-DFC2-DBD0-800827BE13EB}"/>
                  </a:ext>
                </a:extLst>
              </p:cNvPr>
              <p:cNvSpPr txBox="1"/>
              <p:nvPr/>
            </p:nvSpPr>
            <p:spPr>
              <a:xfrm>
                <a:off x="2278883" y="1228259"/>
                <a:ext cx="1316642" cy="266868"/>
              </a:xfrm>
              <a:prstGeom prst="rect">
                <a:avLst/>
              </a:prstGeom>
            </p:spPr>
            <p:txBody>
              <a:bodyPr wrap="none" rtlCol="0">
                <a:spAutoFit/>
              </a:bodyPr>
              <a:lstStyle/>
              <a:p>
                <a:pPr defTabSz="863954"/>
                <a:r>
                  <a:rPr lang="zh-CN" altLang="en-US" sz="1134" dirty="0">
                    <a:latin typeface="微软雅黑" panose="020B0503020204020204" pitchFamily="34" charset="-122"/>
                    <a:ea typeface="微软雅黑" panose="020B0503020204020204" pitchFamily="34" charset="-122"/>
                  </a:rPr>
                  <a:t>反向过程中计算</a:t>
                </a:r>
                <a14:m>
                  <m:oMath xmlns:m="http://schemas.openxmlformats.org/officeDocument/2006/math">
                    <m:sSub>
                      <m:sSubPr>
                        <m:ctrlPr>
                          <a:rPr lang="en-US" altLang="zh-CN" sz="1134" i="1">
                            <a:latin typeface="Cambria Math" panose="02040503050406030204" pitchFamily="18" charset="0"/>
                          </a:rPr>
                        </m:ctrlPr>
                      </m:sSubPr>
                      <m:e>
                        <m:r>
                          <a:rPr lang="zh-CN" altLang="en-US" sz="1134" i="1">
                            <a:latin typeface="Cambria Math" panose="02040503050406030204" pitchFamily="18" charset="0"/>
                          </a:rPr>
                          <m:t>𝜀</m:t>
                        </m:r>
                      </m:e>
                      <m:sub>
                        <m:r>
                          <m:rPr>
                            <m:sty m:val="p"/>
                          </m:rPr>
                          <a:rPr lang="en-US" altLang="zh-CN" sz="1134" i="1">
                            <a:latin typeface="Cambria Math" panose="02040503050406030204" pitchFamily="18" charset="0"/>
                          </a:rPr>
                          <m:t>t</m:t>
                        </m:r>
                      </m:sub>
                    </m:sSub>
                  </m:oMath>
                </a14:m>
                <a:endParaRPr lang="zh-CN" altLang="en-US" sz="1134"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76CB32E9-B640-DFC2-DBD0-800827BE13EB}"/>
                  </a:ext>
                </a:extLst>
              </p:cNvPr>
              <p:cNvSpPr txBox="1">
                <a:spLocks noRot="1" noChangeAspect="1" noMove="1" noResize="1" noEditPoints="1" noAdjustHandles="1" noChangeArrowheads="1" noChangeShapeType="1" noTextEdit="1"/>
              </p:cNvSpPr>
              <p:nvPr/>
            </p:nvSpPr>
            <p:spPr>
              <a:xfrm>
                <a:off x="2278883" y="1228259"/>
                <a:ext cx="1316642" cy="266868"/>
              </a:xfrm>
              <a:prstGeom prst="rect">
                <a:avLst/>
              </a:prstGeom>
              <a:blipFill>
                <a:blip r:embed="rId7"/>
                <a:stretch>
                  <a:fillRect b="-18182"/>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1E68370D-3F86-160D-E06D-140490A25C04}"/>
              </a:ext>
            </a:extLst>
          </p:cNvPr>
          <p:cNvSpPr/>
          <p:nvPr/>
        </p:nvSpPr>
        <p:spPr>
          <a:xfrm>
            <a:off x="2402586" y="1485315"/>
            <a:ext cx="1403171" cy="285392"/>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15" name="连接符: 肘形 14">
            <a:extLst>
              <a:ext uri="{FF2B5EF4-FFF2-40B4-BE49-F238E27FC236}">
                <a16:creationId xmlns:a16="http://schemas.microsoft.com/office/drawing/2014/main" id="{0FE67FF1-1522-4071-AB6F-E999A86B54AF}"/>
              </a:ext>
            </a:extLst>
          </p:cNvPr>
          <p:cNvCxnSpPr>
            <a:cxnSpLocks/>
            <a:stCxn id="13" idx="2"/>
            <a:endCxn id="7" idx="2"/>
          </p:cNvCxnSpPr>
          <p:nvPr/>
        </p:nvCxnSpPr>
        <p:spPr>
          <a:xfrm rot="16200000" flipH="1">
            <a:off x="3754400" y="1120478"/>
            <a:ext cx="11999" cy="1300457"/>
          </a:xfrm>
          <a:prstGeom prst="bentConnector3">
            <a:avLst>
              <a:gd name="adj1" fmla="val 180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80800BF-92D1-B37B-05BB-CC050734B0F2}"/>
              </a:ext>
            </a:extLst>
          </p:cNvPr>
          <p:cNvSpPr/>
          <p:nvPr/>
        </p:nvSpPr>
        <p:spPr>
          <a:xfrm>
            <a:off x="152593" y="4959733"/>
            <a:ext cx="3571710" cy="438353"/>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Tree>
    <p:extLst>
      <p:ext uri="{BB962C8B-B14F-4D97-AF65-F5344CB8AC3E}">
        <p14:creationId xmlns:p14="http://schemas.microsoft.com/office/powerpoint/2010/main" val="374171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01EEE4-AC83-3F30-E270-F8BBA622B0B7}"/>
              </a:ext>
            </a:extLst>
          </p:cNvPr>
          <p:cNvSpPr>
            <a:spLocks noGrp="1"/>
          </p:cNvSpPr>
          <p:nvPr>
            <p:ph type="sldNum" sz="quarter" idx="4"/>
          </p:nvPr>
        </p:nvSpPr>
        <p:spPr/>
        <p:txBody>
          <a:bodyPr/>
          <a:lstStyle/>
          <a:p>
            <a:fld id="{7BC01B97-BE90-DE43-87FD-56A468D87D54}" type="slidenum">
              <a:rPr kumimoji="1" lang="zh-CN" altLang="en-US" smtClean="0"/>
              <a:pPr/>
              <a:t>21</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067DDD37-97E4-B5E6-9E17-F2AD5F280BBA}"/>
              </a:ext>
            </a:extLst>
          </p:cNvPr>
          <p:cNvPicPr>
            <a:picLocks noChangeAspect="1"/>
          </p:cNvPicPr>
          <p:nvPr/>
        </p:nvPicPr>
        <p:blipFill>
          <a:blip r:embed="rId3"/>
          <a:stretch>
            <a:fillRect/>
          </a:stretch>
        </p:blipFill>
        <p:spPr>
          <a:xfrm>
            <a:off x="152594" y="1388023"/>
            <a:ext cx="8133686" cy="4443124"/>
          </a:xfrm>
          <a:prstGeom prst="rect">
            <a:avLst/>
          </a:prstGeom>
        </p:spPr>
      </p:pic>
      <p:sp>
        <p:nvSpPr>
          <p:cNvPr id="5" name="标题 1">
            <a:extLst>
              <a:ext uri="{FF2B5EF4-FFF2-40B4-BE49-F238E27FC236}">
                <a16:creationId xmlns:a16="http://schemas.microsoft.com/office/drawing/2014/main" id="{FB74A731-053B-FABA-CB62-852E55C48C3F}"/>
              </a:ext>
            </a:extLst>
          </p:cNvPr>
          <p:cNvSpPr txBox="1">
            <a:spLocks/>
          </p:cNvSpPr>
          <p:nvPr/>
        </p:nvSpPr>
        <p:spPr>
          <a:xfrm>
            <a:off x="152593" y="707698"/>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目标优化</a:t>
            </a:r>
            <a:endParaRPr kumimoji="1" lang="zh-CN" altLang="en-US" sz="2078" kern="0" dirty="0">
              <a:latin typeface="微软雅黑" panose="020B0503020204020204" charset="-122"/>
              <a:ea typeface="微软雅黑" panose="020B0503020204020204" charset="-122"/>
            </a:endParaRPr>
          </a:p>
        </p:txBody>
      </p:sp>
      <p:sp>
        <p:nvSpPr>
          <p:cNvPr id="8" name="矩形 7">
            <a:extLst>
              <a:ext uri="{FF2B5EF4-FFF2-40B4-BE49-F238E27FC236}">
                <a16:creationId xmlns:a16="http://schemas.microsoft.com/office/drawing/2014/main" id="{CE9D842F-0545-CD99-8B56-DE6DA14288B1}"/>
              </a:ext>
            </a:extLst>
          </p:cNvPr>
          <p:cNvSpPr/>
          <p:nvPr/>
        </p:nvSpPr>
        <p:spPr>
          <a:xfrm>
            <a:off x="3426660" y="1388024"/>
            <a:ext cx="1105529" cy="637805"/>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9" name="矩形 8">
            <a:extLst>
              <a:ext uri="{FF2B5EF4-FFF2-40B4-BE49-F238E27FC236}">
                <a16:creationId xmlns:a16="http://schemas.microsoft.com/office/drawing/2014/main" id="{2D6FF557-2804-1451-7A32-ED164886DCAA}"/>
              </a:ext>
            </a:extLst>
          </p:cNvPr>
          <p:cNvSpPr/>
          <p:nvPr/>
        </p:nvSpPr>
        <p:spPr>
          <a:xfrm>
            <a:off x="4551760" y="1344969"/>
            <a:ext cx="1341080" cy="637805"/>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0" name="矩形 9">
            <a:extLst>
              <a:ext uri="{FF2B5EF4-FFF2-40B4-BE49-F238E27FC236}">
                <a16:creationId xmlns:a16="http://schemas.microsoft.com/office/drawing/2014/main" id="{FCB162EE-56F9-0176-CD14-75151E10775D}"/>
              </a:ext>
            </a:extLst>
          </p:cNvPr>
          <p:cNvSpPr/>
          <p:nvPr/>
        </p:nvSpPr>
        <p:spPr>
          <a:xfrm>
            <a:off x="2661294" y="3258920"/>
            <a:ext cx="255122" cy="255121"/>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1" name="矩形 10">
            <a:extLst>
              <a:ext uri="{FF2B5EF4-FFF2-40B4-BE49-F238E27FC236}">
                <a16:creationId xmlns:a16="http://schemas.microsoft.com/office/drawing/2014/main" id="{32BB5FF9-A309-6AFC-A4EB-1237CD5AE380}"/>
              </a:ext>
            </a:extLst>
          </p:cNvPr>
          <p:cNvSpPr/>
          <p:nvPr/>
        </p:nvSpPr>
        <p:spPr>
          <a:xfrm>
            <a:off x="6530645" y="3034843"/>
            <a:ext cx="637805" cy="255121"/>
          </a:xfrm>
          <a:prstGeom prst="rect">
            <a:avLst/>
          </a:prstGeom>
          <a:no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cxnSp>
        <p:nvCxnSpPr>
          <p:cNvPr id="13" name="连接符: 肘形 12">
            <a:extLst>
              <a:ext uri="{FF2B5EF4-FFF2-40B4-BE49-F238E27FC236}">
                <a16:creationId xmlns:a16="http://schemas.microsoft.com/office/drawing/2014/main" id="{9CAB3CC4-6BCD-086B-159C-E2121AB64867}"/>
              </a:ext>
            </a:extLst>
          </p:cNvPr>
          <p:cNvCxnSpPr>
            <a:cxnSpLocks/>
            <a:stCxn id="10" idx="2"/>
            <a:endCxn id="11" idx="2"/>
          </p:cNvCxnSpPr>
          <p:nvPr/>
        </p:nvCxnSpPr>
        <p:spPr>
          <a:xfrm rot="5400000" flipH="1" flipV="1">
            <a:off x="4707163" y="1371656"/>
            <a:ext cx="224076" cy="4060693"/>
          </a:xfrm>
          <a:prstGeom prst="bentConnector3">
            <a:avLst>
              <a:gd name="adj1" fmla="val -96387"/>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ED4D561-2912-49C2-A952-73D5EBBC6557}"/>
              </a:ext>
            </a:extLst>
          </p:cNvPr>
          <p:cNvSpPr txBox="1"/>
          <p:nvPr/>
        </p:nvSpPr>
        <p:spPr>
          <a:xfrm>
            <a:off x="4187733" y="3452958"/>
            <a:ext cx="1437638" cy="295915"/>
          </a:xfrm>
          <a:prstGeom prst="rect">
            <a:avLst/>
          </a:prstGeom>
        </p:spPr>
        <p:txBody>
          <a:bodyPr wrap="none" rtlCol="0">
            <a:spAutoFit/>
          </a:bodyPr>
          <a:lstStyle/>
          <a:p>
            <a:pPr defTabSz="863954"/>
            <a:r>
              <a:rPr lang="en-US" altLang="zh-CN" sz="1323" dirty="0">
                <a:latin typeface="微软雅黑" panose="020B0503020204020204" pitchFamily="34" charset="-122"/>
                <a:ea typeface="微软雅黑" panose="020B0503020204020204" pitchFamily="34" charset="-122"/>
              </a:rPr>
              <a:t>Noise predictor</a:t>
            </a:r>
            <a:endParaRPr lang="zh-CN" altLang="en-US" sz="132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09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E9BB37D-7F22-4D44-961E-FF30D6666B53}"/>
              </a:ext>
            </a:extLst>
          </p:cNvPr>
          <p:cNvSpPr>
            <a:spLocks noGrp="1"/>
          </p:cNvSpPr>
          <p:nvPr>
            <p:ph type="sldNum" sz="quarter" idx="4"/>
          </p:nvPr>
        </p:nvSpPr>
        <p:spPr/>
        <p:txBody>
          <a:bodyPr/>
          <a:lstStyle/>
          <a:p>
            <a:fld id="{7BC01B97-BE90-DE43-87FD-56A468D87D54}" type="slidenum">
              <a:rPr kumimoji="1" lang="zh-CN" altLang="en-US" smtClean="0"/>
              <a:pPr/>
              <a:t>22</a:t>
            </a:fld>
            <a:endParaRPr kumimoji="1" lang="zh-CN" altLang="en-US" dirty="0">
              <a:solidFill>
                <a:schemeClr val="bg2">
                  <a:lumMod val="75000"/>
                </a:schemeClr>
              </a:solidFill>
            </a:endParaRPr>
          </a:p>
        </p:txBody>
      </p:sp>
      <p:sp>
        <p:nvSpPr>
          <p:cNvPr id="12" name="标题 1">
            <a:extLst>
              <a:ext uri="{FF2B5EF4-FFF2-40B4-BE49-F238E27FC236}">
                <a16:creationId xmlns:a16="http://schemas.microsoft.com/office/drawing/2014/main" id="{D7E77494-99D3-3943-A439-2D9462A0C133}"/>
              </a:ext>
            </a:extLst>
          </p:cNvPr>
          <p:cNvSpPr txBox="1">
            <a:spLocks/>
          </p:cNvSpPr>
          <p:nvPr/>
        </p:nvSpPr>
        <p:spPr>
          <a:xfrm>
            <a:off x="152985" y="423771"/>
            <a:ext cx="8248555" cy="581569"/>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en-US" altLang="zh-CN" sz="1889" kern="0" dirty="0">
                <a:solidFill>
                  <a:srgbClr val="102391"/>
                </a:solidFill>
                <a:latin typeface="Times New Roman" panose="02020603050405020304" pitchFamily="18" charset="0"/>
                <a:ea typeface="微软雅黑" charset="0"/>
                <a:cs typeface="Times New Roman" panose="02020603050405020304" pitchFamily="18" charset="0"/>
              </a:rPr>
              <a:t>[2020NIPS] Denoising Diffusion Probabilistic Models (DDPM)</a:t>
            </a:r>
            <a:endParaRPr kumimoji="1" lang="zh-CN" altLang="en-US" sz="1889" kern="0" dirty="0">
              <a:solidFill>
                <a:srgbClr val="102391"/>
              </a:solidFill>
              <a:latin typeface="Times New Roman" panose="02020603050405020304" pitchFamily="18" charset="0"/>
              <a:ea typeface="微软雅黑" charset="0"/>
              <a:cs typeface="Times New Roman" panose="02020603050405020304" pitchFamily="18" charset="0"/>
            </a:endParaRPr>
          </a:p>
          <a:p>
            <a:endParaRPr kumimoji="1" lang="zh-CN" altLang="en-US" sz="3401" kern="0" dirty="0">
              <a:solidFill>
                <a:srgbClr val="102391"/>
              </a:solidFill>
              <a:latin typeface="微软雅黑" charset="0"/>
              <a:ea typeface="微软雅黑" charset="0"/>
              <a:cs typeface="微软雅黑" charset="0"/>
            </a:endParaRPr>
          </a:p>
          <a:p>
            <a:br>
              <a:rPr kumimoji="1" lang="en-US" altLang="zh-CN" sz="3401" kern="0" dirty="0">
                <a:solidFill>
                  <a:srgbClr val="102391"/>
                </a:solidFill>
                <a:latin typeface="微软雅黑" charset="0"/>
                <a:ea typeface="微软雅黑" charset="0"/>
                <a:cs typeface="微软雅黑" charset="0"/>
              </a:rPr>
            </a:br>
            <a:endParaRPr kumimoji="1" lang="zh-CN" altLang="en-US" sz="2078" kern="0" dirty="0">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7736FFF3-AFAA-B016-A95D-F6EABFC8057C}"/>
              </a:ext>
            </a:extLst>
          </p:cNvPr>
          <p:cNvSpPr txBox="1"/>
          <p:nvPr/>
        </p:nvSpPr>
        <p:spPr>
          <a:xfrm>
            <a:off x="122680" y="1139278"/>
            <a:ext cx="1040430" cy="358240"/>
          </a:xfrm>
          <a:prstGeom prst="rect">
            <a:avLst/>
          </a:prstGeom>
          <a:noFill/>
        </p:spPr>
        <p:txBody>
          <a:bodyPr wrap="square">
            <a:spAutoFit/>
          </a:bodyPr>
          <a:lstStyle/>
          <a:p>
            <a:r>
              <a:rPr lang="zh-CN" altLang="en-US" sz="1728" b="1" dirty="0">
                <a:latin typeface="微软雅黑" panose="020B0503020204020204" pitchFamily="34" charset="-122"/>
                <a:ea typeface="微软雅黑" panose="020B0503020204020204" pitchFamily="34" charset="-122"/>
              </a:rPr>
              <a:t>训练时</a:t>
            </a:r>
          </a:p>
        </p:txBody>
      </p:sp>
      <p:pic>
        <p:nvPicPr>
          <p:cNvPr id="3" name="图片 2">
            <a:extLst>
              <a:ext uri="{FF2B5EF4-FFF2-40B4-BE49-F238E27FC236}">
                <a16:creationId xmlns:a16="http://schemas.microsoft.com/office/drawing/2014/main" id="{685184DD-79BE-78F9-7859-CFA95EA29C92}"/>
              </a:ext>
            </a:extLst>
          </p:cNvPr>
          <p:cNvPicPr>
            <a:picLocks noChangeAspect="1"/>
          </p:cNvPicPr>
          <p:nvPr/>
        </p:nvPicPr>
        <p:blipFill>
          <a:blip r:embed="rId3"/>
          <a:stretch>
            <a:fillRect/>
          </a:stretch>
        </p:blipFill>
        <p:spPr>
          <a:xfrm>
            <a:off x="86109" y="1622160"/>
            <a:ext cx="8466957" cy="193620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C06806C-6086-A01C-B080-7FC1B52ECE9F}"/>
                  </a:ext>
                </a:extLst>
              </p:cNvPr>
              <p:cNvSpPr txBox="1"/>
              <p:nvPr/>
            </p:nvSpPr>
            <p:spPr>
              <a:xfrm>
                <a:off x="3972850" y="2466074"/>
                <a:ext cx="565538"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a:rPr lang="en-US" altLang="zh-CN" sz="1701" i="1">
                              <a:latin typeface="Cambria Math" panose="02040503050406030204" pitchFamily="18" charset="0"/>
                            </a:rPr>
                            <m:t>0</m:t>
                          </m:r>
                        </m:sub>
                      </m:sSub>
                    </m:oMath>
                  </m:oMathPara>
                </a14:m>
                <a:endParaRPr lang="zh-CN" altLang="en-US" sz="1728" dirty="0"/>
              </a:p>
            </p:txBody>
          </p:sp>
        </mc:Choice>
        <mc:Fallback xmlns="">
          <p:sp>
            <p:nvSpPr>
              <p:cNvPr id="7" name="文本框 6">
                <a:extLst>
                  <a:ext uri="{FF2B5EF4-FFF2-40B4-BE49-F238E27FC236}">
                    <a16:creationId xmlns:a16="http://schemas.microsoft.com/office/drawing/2014/main" id="{9C06806C-6086-A01C-B080-7FC1B52ECE9F}"/>
                  </a:ext>
                </a:extLst>
              </p:cNvPr>
              <p:cNvSpPr txBox="1">
                <a:spLocks noRot="1" noChangeAspect="1" noMove="1" noResize="1" noEditPoints="1" noAdjustHandles="1" noChangeArrowheads="1" noChangeShapeType="1" noTextEdit="1"/>
              </p:cNvSpPr>
              <p:nvPr/>
            </p:nvSpPr>
            <p:spPr>
              <a:xfrm>
                <a:off x="3972850" y="2466074"/>
                <a:ext cx="565538" cy="3540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8E7442-8F3F-5F73-3C79-8DACA6C6EF9D}"/>
                  </a:ext>
                </a:extLst>
              </p:cNvPr>
              <p:cNvSpPr txBox="1"/>
              <p:nvPr/>
            </p:nvSpPr>
            <p:spPr>
              <a:xfrm>
                <a:off x="4787311" y="3301439"/>
                <a:ext cx="555268"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701" i="1">
                          <a:latin typeface="Cambria Math" panose="02040503050406030204" pitchFamily="18" charset="0"/>
                        </a:rPr>
                        <m:t>𝜀</m:t>
                      </m:r>
                    </m:oMath>
                  </m:oMathPara>
                </a14:m>
                <a:endParaRPr lang="zh-CN" altLang="en-US" sz="1728" dirty="0"/>
              </a:p>
            </p:txBody>
          </p:sp>
        </mc:Choice>
        <mc:Fallback xmlns="">
          <p:sp>
            <p:nvSpPr>
              <p:cNvPr id="11" name="文本框 10">
                <a:extLst>
                  <a:ext uri="{FF2B5EF4-FFF2-40B4-BE49-F238E27FC236}">
                    <a16:creationId xmlns:a16="http://schemas.microsoft.com/office/drawing/2014/main" id="{308E7442-8F3F-5F73-3C79-8DACA6C6EF9D}"/>
                  </a:ext>
                </a:extLst>
              </p:cNvPr>
              <p:cNvSpPr txBox="1">
                <a:spLocks noRot="1" noChangeAspect="1" noMove="1" noResize="1" noEditPoints="1" noAdjustHandles="1" noChangeArrowheads="1" noChangeShapeType="1" noTextEdit="1"/>
              </p:cNvSpPr>
              <p:nvPr/>
            </p:nvSpPr>
            <p:spPr>
              <a:xfrm>
                <a:off x="4787311" y="3301439"/>
                <a:ext cx="555268" cy="354071"/>
              </a:xfrm>
              <a:prstGeom prst="rect">
                <a:avLst/>
              </a:prstGeom>
              <a:blipFill>
                <a:blip r:embed="rId5"/>
                <a:stretch>
                  <a:fillRect/>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66AC0D97-9F9D-C134-EE26-17D447646E8A}"/>
              </a:ext>
            </a:extLst>
          </p:cNvPr>
          <p:cNvGrpSpPr/>
          <p:nvPr/>
        </p:nvGrpSpPr>
        <p:grpSpPr>
          <a:xfrm>
            <a:off x="1362737" y="4767574"/>
            <a:ext cx="6264572" cy="402113"/>
            <a:chOff x="821681" y="5038456"/>
            <a:chExt cx="6630639" cy="425611"/>
          </a:xfrm>
        </p:grpSpPr>
        <p:grpSp>
          <p:nvGrpSpPr>
            <p:cNvPr id="35" name="组合 34">
              <a:extLst>
                <a:ext uri="{FF2B5EF4-FFF2-40B4-BE49-F238E27FC236}">
                  <a16:creationId xmlns:a16="http://schemas.microsoft.com/office/drawing/2014/main" id="{F36D6E92-C73B-C049-50C1-90ADE6897EA3}"/>
                </a:ext>
              </a:extLst>
            </p:cNvPr>
            <p:cNvGrpSpPr/>
            <p:nvPr/>
          </p:nvGrpSpPr>
          <p:grpSpPr>
            <a:xfrm>
              <a:off x="821681" y="5084893"/>
              <a:ext cx="6630639" cy="379174"/>
              <a:chOff x="821681" y="5084893"/>
              <a:chExt cx="6630639" cy="379174"/>
            </a:xfrm>
          </p:grpSpPr>
          <p:sp>
            <p:nvSpPr>
              <p:cNvPr id="22" name="文本框 21">
                <a:extLst>
                  <a:ext uri="{FF2B5EF4-FFF2-40B4-BE49-F238E27FC236}">
                    <a16:creationId xmlns:a16="http://schemas.microsoft.com/office/drawing/2014/main" id="{3B7B6A78-2125-0173-695D-F40C2B38425B}"/>
                  </a:ext>
                </a:extLst>
              </p:cNvPr>
              <p:cNvSpPr txBox="1"/>
              <p:nvPr/>
            </p:nvSpPr>
            <p:spPr>
              <a:xfrm>
                <a:off x="821681" y="5084893"/>
                <a:ext cx="6630639" cy="379174"/>
              </a:xfrm>
              <a:prstGeom prst="rect">
                <a:avLst/>
              </a:prstGeom>
              <a:noFill/>
            </p:spPr>
            <p:txBody>
              <a:bodyPr wrap="square">
                <a:spAutoFit/>
              </a:bodyPr>
              <a:lstStyle/>
              <a:p>
                <a:r>
                  <a:rPr lang="zh-CN" altLang="en-US" sz="1728" dirty="0">
                    <a:latin typeface="宋体" panose="02010600030101010101" pitchFamily="2" charset="-122"/>
                    <a:ea typeface="宋体" panose="02010600030101010101" pitchFamily="2" charset="-122"/>
                  </a:rPr>
                  <a:t>因此</a:t>
                </a:r>
                <a:r>
                  <a:rPr lang="en-US" altLang="zh-CN" sz="1728" dirty="0">
                    <a:latin typeface="宋体" panose="02010600030101010101" pitchFamily="2" charset="-122"/>
                    <a:ea typeface="宋体" panose="02010600030101010101" pitchFamily="2" charset="-122"/>
                  </a:rPr>
                  <a:t>DDPM</a:t>
                </a:r>
                <a:r>
                  <a:rPr lang="zh-CN" altLang="en-US" sz="1728" dirty="0">
                    <a:latin typeface="宋体" panose="02010600030101010101" pitchFamily="2" charset="-122"/>
                    <a:ea typeface="宋体" panose="02010600030101010101" pitchFamily="2" charset="-122"/>
                  </a:rPr>
                  <a:t>的关键是训练一个由   和  估测噪声的模型 </a:t>
                </a:r>
                <a:endParaRPr lang="en-US" altLang="zh-CN" sz="1728" dirty="0">
                  <a:latin typeface="宋体" panose="02010600030101010101" pitchFamily="2" charset="-122"/>
                  <a:ea typeface="宋体" panose="02010600030101010101" pitchFamily="2" charset="-122"/>
                </a:endParaRPr>
              </a:p>
            </p:txBody>
          </p:sp>
          <p:pic>
            <p:nvPicPr>
              <p:cNvPr id="26" name="图片 25">
                <a:extLst>
                  <a:ext uri="{FF2B5EF4-FFF2-40B4-BE49-F238E27FC236}">
                    <a16:creationId xmlns:a16="http://schemas.microsoft.com/office/drawing/2014/main" id="{147BA0D5-F0E9-ED79-951F-8F98DC22C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934" y="5179106"/>
                <a:ext cx="123842" cy="200053"/>
              </a:xfrm>
              <a:prstGeom prst="rect">
                <a:avLst/>
              </a:prstGeom>
            </p:spPr>
          </p:pic>
          <p:pic>
            <p:nvPicPr>
              <p:cNvPr id="32" name="图片 31">
                <a:extLst>
                  <a:ext uri="{FF2B5EF4-FFF2-40B4-BE49-F238E27FC236}">
                    <a16:creationId xmlns:a16="http://schemas.microsoft.com/office/drawing/2014/main" id="{2A34A8A7-19D2-AB4D-426B-519E2B29E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201" y="5143215"/>
                <a:ext cx="676369" cy="257211"/>
              </a:xfrm>
              <a:prstGeom prst="rect">
                <a:avLst/>
              </a:prstGeom>
            </p:spPr>
          </p:pic>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5121F47-1D2A-7A4D-DE67-2E7468F5C8DA}"/>
                    </a:ext>
                  </a:extLst>
                </p:cNvPr>
                <p:cNvSpPr txBox="1"/>
                <p:nvPr/>
              </p:nvSpPr>
              <p:spPr>
                <a:xfrm>
                  <a:off x="3758816" y="5038456"/>
                  <a:ext cx="598585" cy="374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a:rPr lang="en-US" altLang="zh-CN" sz="1701" i="1">
                                <a:latin typeface="Cambria Math" panose="02040503050406030204" pitchFamily="18" charset="0"/>
                              </a:rPr>
                              <m:t>0</m:t>
                            </m:r>
                          </m:sub>
                        </m:sSub>
                      </m:oMath>
                    </m:oMathPara>
                  </a14:m>
                  <a:endParaRPr lang="zh-CN" altLang="en-US" sz="1728" dirty="0"/>
                </a:p>
              </p:txBody>
            </p:sp>
          </mc:Choice>
          <mc:Fallback xmlns="">
            <p:sp>
              <p:nvSpPr>
                <p:cNvPr id="13" name="文本框 12">
                  <a:extLst>
                    <a:ext uri="{FF2B5EF4-FFF2-40B4-BE49-F238E27FC236}">
                      <a16:creationId xmlns:a16="http://schemas.microsoft.com/office/drawing/2014/main" id="{35121F47-1D2A-7A4D-DE67-2E7468F5C8DA}"/>
                    </a:ext>
                  </a:extLst>
                </p:cNvPr>
                <p:cNvSpPr txBox="1">
                  <a:spLocks noRot="1" noChangeAspect="1" noMove="1" noResize="1" noEditPoints="1" noAdjustHandles="1" noChangeArrowheads="1" noChangeShapeType="1" noTextEdit="1"/>
                </p:cNvSpPr>
                <p:nvPr/>
              </p:nvSpPr>
              <p:spPr>
                <a:xfrm>
                  <a:off x="3758816" y="5038456"/>
                  <a:ext cx="598585" cy="37476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873B0DE-D217-4F1E-97D0-D06ADDBB0E2C}"/>
                  </a:ext>
                </a:extLst>
              </p:cNvPr>
              <p:cNvSpPr txBox="1"/>
              <p:nvPr/>
            </p:nvSpPr>
            <p:spPr>
              <a:xfrm>
                <a:off x="152985" y="3602235"/>
                <a:ext cx="3074560" cy="964495"/>
              </a:xfrm>
              <a:prstGeom prst="rect">
                <a:avLst/>
              </a:prstGeom>
            </p:spPr>
            <p:txBody>
              <a:bodyPr wrap="none" rtlCol="0">
                <a:spAutoFit/>
              </a:bodyPr>
              <a:lstStyle/>
              <a:p>
                <a:r>
                  <a:rPr lang="zh-CN" altLang="en-US" sz="1889" dirty="0">
                    <a:latin typeface="微软雅黑" panose="020B0503020204020204" pitchFamily="34" charset="-122"/>
                    <a:ea typeface="微软雅黑" panose="020B0503020204020204" pitchFamily="34" charset="-122"/>
                  </a:rPr>
                  <a:t>输入：</a:t>
                </a:r>
                <a:r>
                  <a:rPr lang="en-US" altLang="zh-CN" sz="1889"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0</m:t>
                        </m:r>
                      </m:sub>
                    </m:sSub>
                    <m:r>
                      <a:rPr lang="en-US" altLang="zh-CN" sz="1889" i="1">
                        <a:latin typeface="Cambria Math" panose="02040503050406030204" pitchFamily="18" charset="0"/>
                      </a:rPr>
                      <m:t>,</m:t>
                    </m:r>
                    <m:r>
                      <a:rPr lang="en-US" altLang="zh-CN" sz="1889" i="1">
                        <a:latin typeface="Cambria Math" panose="02040503050406030204" pitchFamily="18" charset="0"/>
                      </a:rPr>
                      <m:t>𝑡</m:t>
                    </m:r>
                  </m:oMath>
                </a14:m>
                <a:endParaRPr lang="en-US" altLang="zh-CN" sz="1889" dirty="0">
                  <a:latin typeface="微软雅黑" panose="020B0503020204020204" pitchFamily="34" charset="-122"/>
                  <a:ea typeface="微软雅黑" panose="020B0503020204020204" pitchFamily="34" charset="-122"/>
                </a:endParaRPr>
              </a:p>
              <a:p>
                <a:r>
                  <a:rPr lang="zh-CN" altLang="en-US" sz="1889" dirty="0">
                    <a:latin typeface="微软雅黑" panose="020B0503020204020204" pitchFamily="34" charset="-122"/>
                    <a:ea typeface="微软雅黑" panose="020B0503020204020204" pitchFamily="34" charset="-122"/>
                  </a:rPr>
                  <a:t>优化目标：</a:t>
                </a:r>
                <a14:m>
                  <m:oMath xmlns:m="http://schemas.openxmlformats.org/officeDocument/2006/math">
                    <m:r>
                      <a:rPr lang="zh-CN" altLang="en-US" sz="1889" i="1">
                        <a:latin typeface="Cambria Math" panose="02040503050406030204" pitchFamily="18" charset="0"/>
                      </a:rPr>
                      <m:t>𝜀</m:t>
                    </m:r>
                  </m:oMath>
                </a14:m>
                <a:r>
                  <a:rPr lang="zh-CN" altLang="en-US" sz="1889" dirty="0"/>
                  <a:t> 和 预测的噪声</a:t>
                </a:r>
              </a:p>
              <a:p>
                <a:endParaRPr lang="zh-CN" altLang="en-US" sz="1889"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F873B0DE-D217-4F1E-97D0-D06ADDBB0E2C}"/>
                  </a:ext>
                </a:extLst>
              </p:cNvPr>
              <p:cNvSpPr txBox="1">
                <a:spLocks noRot="1" noChangeAspect="1" noMove="1" noResize="1" noEditPoints="1" noAdjustHandles="1" noChangeArrowheads="1" noChangeShapeType="1" noTextEdit="1"/>
              </p:cNvSpPr>
              <p:nvPr/>
            </p:nvSpPr>
            <p:spPr>
              <a:xfrm>
                <a:off x="152985" y="3602235"/>
                <a:ext cx="3074560" cy="964495"/>
              </a:xfrm>
              <a:prstGeom prst="rect">
                <a:avLst/>
              </a:prstGeom>
              <a:blipFill>
                <a:blip r:embed="rId9"/>
                <a:stretch>
                  <a:fillRect l="-1786" t="-3165" r="-595"/>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4DF1464D-0776-8D9C-F676-028925DCAAE5}"/>
              </a:ext>
            </a:extLst>
          </p:cNvPr>
          <p:cNvPicPr>
            <a:picLocks noChangeAspect="1"/>
          </p:cNvPicPr>
          <p:nvPr/>
        </p:nvPicPr>
        <p:blipFill>
          <a:blip r:embed="rId10"/>
          <a:stretch>
            <a:fillRect/>
          </a:stretch>
        </p:blipFill>
        <p:spPr>
          <a:xfrm>
            <a:off x="5169995" y="1653183"/>
            <a:ext cx="1304875" cy="197981"/>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FA48D69-6BE7-4225-A16A-63513A0EBED0}"/>
                  </a:ext>
                </a:extLst>
              </p:cNvPr>
              <p:cNvSpPr txBox="1"/>
              <p:nvPr/>
            </p:nvSpPr>
            <p:spPr>
              <a:xfrm>
                <a:off x="7128932" y="1555824"/>
                <a:ext cx="1427232" cy="266868"/>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预测</a:t>
                </a:r>
                <a:r>
                  <a:rPr lang="en-US" altLang="zh-CN" sz="1134" dirty="0">
                    <a:latin typeface="微软雅黑" panose="020B0503020204020204" pitchFamily="34" charset="-122"/>
                    <a:ea typeface="微软雅黑" panose="020B0503020204020204" pitchFamily="34" charset="-122"/>
                  </a:rPr>
                  <a:t>t</a:t>
                </a:r>
                <a:r>
                  <a:rPr lang="zh-CN" altLang="en-US" sz="1134" dirty="0">
                    <a:latin typeface="微软雅黑" panose="020B0503020204020204" pitchFamily="34" charset="-122"/>
                    <a:ea typeface="微软雅黑" panose="020B0503020204020204" pitchFamily="34" charset="-122"/>
                  </a:rPr>
                  <a:t>时刻加入的</a:t>
                </a:r>
                <a14:m>
                  <m:oMath xmlns:m="http://schemas.openxmlformats.org/officeDocument/2006/math">
                    <m:r>
                      <a:rPr lang="zh-CN" altLang="en-US" sz="1134" i="1">
                        <a:latin typeface="Cambria Math" panose="02040503050406030204" pitchFamily="18" charset="0"/>
                      </a:rPr>
                      <m:t>𝜀</m:t>
                    </m:r>
                  </m:oMath>
                </a14:m>
                <a:endParaRPr lang="zh-CN" altLang="en-US" sz="1134"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EFA48D69-6BE7-4225-A16A-63513A0EBED0}"/>
                  </a:ext>
                </a:extLst>
              </p:cNvPr>
              <p:cNvSpPr txBox="1">
                <a:spLocks noRot="1" noChangeAspect="1" noMove="1" noResize="1" noEditPoints="1" noAdjustHandles="1" noChangeArrowheads="1" noChangeShapeType="1" noTextEdit="1"/>
              </p:cNvSpPr>
              <p:nvPr/>
            </p:nvSpPr>
            <p:spPr>
              <a:xfrm>
                <a:off x="7128932" y="1555824"/>
                <a:ext cx="1427232" cy="266868"/>
              </a:xfrm>
              <a:prstGeom prst="rect">
                <a:avLst/>
              </a:prstGeom>
              <a:blipFill>
                <a:blip r:embed="rId11"/>
                <a:stretch>
                  <a:fillRect b="-18182"/>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07CB256C-5981-4F18-4ACC-384C8BF417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0561" y="3960523"/>
            <a:ext cx="639027" cy="243010"/>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07FF119-82DA-C9A5-ADA4-8AD52385E35D}"/>
                  </a:ext>
                </a:extLst>
              </p:cNvPr>
              <p:cNvSpPr txBox="1"/>
              <p:nvPr/>
            </p:nvSpPr>
            <p:spPr>
              <a:xfrm>
                <a:off x="4495024" y="1542591"/>
                <a:ext cx="993754"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𝑥</m:t>
                          </m:r>
                        </m:e>
                        <m:sub>
                          <m:r>
                            <a:rPr lang="en-US" altLang="zh-CN" sz="1701" i="1">
                              <a:latin typeface="Cambria Math" panose="02040503050406030204" pitchFamily="18" charset="0"/>
                            </a:rPr>
                            <m:t>𝑡</m:t>
                          </m:r>
                        </m:sub>
                      </m:sSub>
                      <m:r>
                        <a:rPr lang="en-US" altLang="zh-CN" sz="1701" i="1">
                          <a:latin typeface="Cambria Math" panose="02040503050406030204" pitchFamily="18" charset="0"/>
                        </a:rPr>
                        <m:t>=</m:t>
                      </m:r>
                    </m:oMath>
                  </m:oMathPara>
                </a14:m>
                <a:endParaRPr lang="zh-CN" altLang="en-US" sz="1728" dirty="0"/>
              </a:p>
            </p:txBody>
          </p:sp>
        </mc:Choice>
        <mc:Fallback xmlns="">
          <p:sp>
            <p:nvSpPr>
              <p:cNvPr id="25" name="文本框 24">
                <a:extLst>
                  <a:ext uri="{FF2B5EF4-FFF2-40B4-BE49-F238E27FC236}">
                    <a16:creationId xmlns:a16="http://schemas.microsoft.com/office/drawing/2014/main" id="{807FF119-82DA-C9A5-ADA4-8AD52385E35D}"/>
                  </a:ext>
                </a:extLst>
              </p:cNvPr>
              <p:cNvSpPr txBox="1">
                <a:spLocks noRot="1" noChangeAspect="1" noMove="1" noResize="1" noEditPoints="1" noAdjustHandles="1" noChangeArrowheads="1" noChangeShapeType="1" noTextEdit="1"/>
              </p:cNvSpPr>
              <p:nvPr/>
            </p:nvSpPr>
            <p:spPr>
              <a:xfrm>
                <a:off x="4495024" y="1542591"/>
                <a:ext cx="993754" cy="354071"/>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20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E9BB37D-7F22-4D44-961E-FF30D6666B53}"/>
              </a:ext>
            </a:extLst>
          </p:cNvPr>
          <p:cNvSpPr>
            <a:spLocks noGrp="1"/>
          </p:cNvSpPr>
          <p:nvPr>
            <p:ph type="sldNum" sz="quarter" idx="4"/>
          </p:nvPr>
        </p:nvSpPr>
        <p:spPr/>
        <p:txBody>
          <a:bodyPr/>
          <a:lstStyle/>
          <a:p>
            <a:fld id="{7BC01B97-BE90-DE43-87FD-56A468D87D54}" type="slidenum">
              <a:rPr kumimoji="1" lang="zh-CN" altLang="en-US" smtClean="0"/>
              <a:pPr/>
              <a:t>23</a:t>
            </a:fld>
            <a:endParaRPr kumimoji="1" lang="zh-CN" altLang="en-US" dirty="0">
              <a:solidFill>
                <a:schemeClr val="bg2">
                  <a:lumMod val="75000"/>
                </a:schemeClr>
              </a:solidFill>
            </a:endParaRPr>
          </a:p>
        </p:txBody>
      </p:sp>
      <p:sp>
        <p:nvSpPr>
          <p:cNvPr id="12" name="标题 1">
            <a:extLst>
              <a:ext uri="{FF2B5EF4-FFF2-40B4-BE49-F238E27FC236}">
                <a16:creationId xmlns:a16="http://schemas.microsoft.com/office/drawing/2014/main" id="{D7E77494-99D3-3943-A439-2D9462A0C133}"/>
              </a:ext>
            </a:extLst>
          </p:cNvPr>
          <p:cNvSpPr txBox="1">
            <a:spLocks/>
          </p:cNvSpPr>
          <p:nvPr/>
        </p:nvSpPr>
        <p:spPr>
          <a:xfrm>
            <a:off x="152985" y="423771"/>
            <a:ext cx="8248555" cy="581569"/>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en-US" altLang="zh-CN" sz="1889" kern="0" dirty="0">
                <a:solidFill>
                  <a:srgbClr val="102391"/>
                </a:solidFill>
                <a:latin typeface="Times New Roman" panose="02020603050405020304" pitchFamily="18" charset="0"/>
                <a:ea typeface="微软雅黑" charset="0"/>
                <a:cs typeface="Times New Roman" panose="02020603050405020304" pitchFamily="18" charset="0"/>
              </a:rPr>
              <a:t>[2020NIPS] Denoising Diffusion Probabilistic Models (DDPM)</a:t>
            </a:r>
            <a:endParaRPr kumimoji="1" lang="zh-CN" altLang="en-US" sz="1889" kern="0" dirty="0">
              <a:solidFill>
                <a:srgbClr val="102391"/>
              </a:solidFill>
              <a:latin typeface="Times New Roman" panose="02020603050405020304" pitchFamily="18" charset="0"/>
              <a:ea typeface="微软雅黑" charset="0"/>
              <a:cs typeface="Times New Roman" panose="02020603050405020304" pitchFamily="18" charset="0"/>
            </a:endParaRPr>
          </a:p>
          <a:p>
            <a:endParaRPr kumimoji="1" lang="zh-CN" altLang="en-US" sz="3401" kern="0" dirty="0">
              <a:solidFill>
                <a:srgbClr val="102391"/>
              </a:solidFill>
              <a:latin typeface="微软雅黑" charset="0"/>
              <a:ea typeface="微软雅黑" charset="0"/>
              <a:cs typeface="微软雅黑" charset="0"/>
            </a:endParaRPr>
          </a:p>
          <a:p>
            <a:br>
              <a:rPr kumimoji="1" lang="en-US" altLang="zh-CN" sz="3401" kern="0" dirty="0">
                <a:solidFill>
                  <a:srgbClr val="102391"/>
                </a:solidFill>
                <a:latin typeface="微软雅黑" charset="0"/>
                <a:ea typeface="微软雅黑" charset="0"/>
                <a:cs typeface="微软雅黑" charset="0"/>
              </a:rPr>
            </a:b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A1DDF713-3173-5B64-3E7F-24448652D8F6}"/>
              </a:ext>
            </a:extLst>
          </p:cNvPr>
          <p:cNvPicPr>
            <a:picLocks noChangeAspect="1"/>
          </p:cNvPicPr>
          <p:nvPr/>
        </p:nvPicPr>
        <p:blipFill>
          <a:blip r:embed="rId3"/>
          <a:stretch>
            <a:fillRect/>
          </a:stretch>
        </p:blipFill>
        <p:spPr>
          <a:xfrm>
            <a:off x="67552" y="1457270"/>
            <a:ext cx="8626082" cy="3896919"/>
          </a:xfrm>
          <a:prstGeom prst="rect">
            <a:avLst/>
          </a:prstGeom>
        </p:spPr>
      </p:pic>
      <p:sp>
        <p:nvSpPr>
          <p:cNvPr id="6" name="文本框 5">
            <a:extLst>
              <a:ext uri="{FF2B5EF4-FFF2-40B4-BE49-F238E27FC236}">
                <a16:creationId xmlns:a16="http://schemas.microsoft.com/office/drawing/2014/main" id="{88C2B0F5-6216-F1B9-A0CE-4AA130991168}"/>
              </a:ext>
            </a:extLst>
          </p:cNvPr>
          <p:cNvSpPr txBox="1"/>
          <p:nvPr/>
        </p:nvSpPr>
        <p:spPr>
          <a:xfrm>
            <a:off x="2151049" y="3003796"/>
            <a:ext cx="266420" cy="383054"/>
          </a:xfrm>
          <a:prstGeom prst="rect">
            <a:avLst/>
          </a:prstGeom>
        </p:spPr>
        <p:txBody>
          <a:bodyPr wrap="none" rtlCol="0">
            <a:spAutoFit/>
          </a:bodyPr>
          <a:lstStyle/>
          <a:p>
            <a:pPr defTabSz="863954"/>
            <a:r>
              <a:rPr lang="en-US" altLang="zh-CN" sz="1889" dirty="0"/>
              <a:t>t</a:t>
            </a:r>
            <a:endParaRPr lang="zh-CN" altLang="en-US" sz="1889" dirty="0"/>
          </a:p>
        </p:txBody>
      </p:sp>
      <p:cxnSp>
        <p:nvCxnSpPr>
          <p:cNvPr id="10" name="直接箭头连接符 9">
            <a:extLst>
              <a:ext uri="{FF2B5EF4-FFF2-40B4-BE49-F238E27FC236}">
                <a16:creationId xmlns:a16="http://schemas.microsoft.com/office/drawing/2014/main" id="{02B99F36-6FFB-7F24-A300-2C93918B7B6A}"/>
              </a:ext>
            </a:extLst>
          </p:cNvPr>
          <p:cNvCxnSpPr/>
          <p:nvPr/>
        </p:nvCxnSpPr>
        <p:spPr>
          <a:xfrm>
            <a:off x="2262440" y="3316638"/>
            <a:ext cx="0" cy="178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12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AC459BD-4D51-9D2F-B93C-CABAE96FCB7B}"/>
              </a:ext>
            </a:extLst>
          </p:cNvPr>
          <p:cNvPicPr>
            <a:picLocks noChangeAspect="1"/>
          </p:cNvPicPr>
          <p:nvPr/>
        </p:nvPicPr>
        <p:blipFill>
          <a:blip r:embed="rId3"/>
          <a:stretch>
            <a:fillRect/>
          </a:stretch>
        </p:blipFill>
        <p:spPr>
          <a:xfrm>
            <a:off x="4661857" y="4843022"/>
            <a:ext cx="3688939" cy="1638167"/>
          </a:xfrm>
          <a:prstGeom prst="rect">
            <a:avLst/>
          </a:prstGeom>
        </p:spPr>
      </p:pic>
      <p:sp>
        <p:nvSpPr>
          <p:cNvPr id="2" name="灯片编号占位符 1">
            <a:extLst>
              <a:ext uri="{FF2B5EF4-FFF2-40B4-BE49-F238E27FC236}">
                <a16:creationId xmlns:a16="http://schemas.microsoft.com/office/drawing/2014/main" id="{5CB2B8E7-B5ED-CA7D-A0AD-7FCF2C9698A2}"/>
              </a:ext>
            </a:extLst>
          </p:cNvPr>
          <p:cNvSpPr>
            <a:spLocks noGrp="1"/>
          </p:cNvSpPr>
          <p:nvPr>
            <p:ph type="sldNum" sz="quarter" idx="4"/>
          </p:nvPr>
        </p:nvSpPr>
        <p:spPr/>
        <p:txBody>
          <a:bodyPr/>
          <a:lstStyle/>
          <a:p>
            <a:fld id="{7BC01B97-BE90-DE43-87FD-56A468D87D54}" type="slidenum">
              <a:rPr kumimoji="1" lang="zh-CN" altLang="en-US" smtClean="0"/>
              <a:pPr/>
              <a:t>24</a:t>
            </a:fld>
            <a:endParaRPr kumimoji="1" lang="zh-CN" altLang="en-US" dirty="0">
              <a:solidFill>
                <a:schemeClr val="bg2">
                  <a:lumMod val="75000"/>
                </a:schemeClr>
              </a:solidFill>
            </a:endParaRPr>
          </a:p>
        </p:txBody>
      </p:sp>
      <p:sp>
        <p:nvSpPr>
          <p:cNvPr id="4" name="文本框 3">
            <a:extLst>
              <a:ext uri="{FF2B5EF4-FFF2-40B4-BE49-F238E27FC236}">
                <a16:creationId xmlns:a16="http://schemas.microsoft.com/office/drawing/2014/main" id="{66885A5A-8634-7643-595E-3543EADA5B33}"/>
              </a:ext>
            </a:extLst>
          </p:cNvPr>
          <p:cNvSpPr txBox="1"/>
          <p:nvPr/>
        </p:nvSpPr>
        <p:spPr>
          <a:xfrm>
            <a:off x="558312" y="1070571"/>
            <a:ext cx="4845882" cy="358240"/>
          </a:xfrm>
          <a:prstGeom prst="rect">
            <a:avLst/>
          </a:prstGeom>
          <a:noFill/>
        </p:spPr>
        <p:txBody>
          <a:bodyPr wrap="square">
            <a:spAutoFit/>
          </a:bodyPr>
          <a:lstStyle/>
          <a:p>
            <a:pPr marL="269986" indent="-269986">
              <a:buFont typeface="Wingdings" panose="05000000000000000000" pitchFamily="2" charset="2"/>
              <a:buChar char="p"/>
            </a:pPr>
            <a:r>
              <a:rPr lang="en-US" altLang="zh-CN" sz="1728" dirty="0">
                <a:latin typeface="宋体" panose="02010600030101010101" pitchFamily="2" charset="-122"/>
                <a:ea typeface="宋体" panose="02010600030101010101" pitchFamily="2" charset="-122"/>
              </a:rPr>
              <a:t>DDPM</a:t>
            </a:r>
            <a:endParaRPr lang="zh-CN" altLang="en-US" sz="1728"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3ED2767-7B3D-4058-908A-AB12EC7D83B2}"/>
              </a:ext>
            </a:extLst>
          </p:cNvPr>
          <p:cNvPicPr>
            <a:picLocks noChangeAspect="1"/>
          </p:cNvPicPr>
          <p:nvPr/>
        </p:nvPicPr>
        <p:blipFill>
          <a:blip r:embed="rId4"/>
          <a:stretch>
            <a:fillRect/>
          </a:stretch>
        </p:blipFill>
        <p:spPr>
          <a:xfrm>
            <a:off x="558314" y="1419513"/>
            <a:ext cx="6165451" cy="1252979"/>
          </a:xfrm>
          <a:prstGeom prst="rect">
            <a:avLst/>
          </a:prstGeom>
        </p:spPr>
      </p:pic>
      <p:sp>
        <p:nvSpPr>
          <p:cNvPr id="8" name="文本框 7">
            <a:extLst>
              <a:ext uri="{FF2B5EF4-FFF2-40B4-BE49-F238E27FC236}">
                <a16:creationId xmlns:a16="http://schemas.microsoft.com/office/drawing/2014/main" id="{33C6927B-3A13-A062-5B37-BFBB05E6F991}"/>
              </a:ext>
            </a:extLst>
          </p:cNvPr>
          <p:cNvSpPr txBox="1"/>
          <p:nvPr/>
        </p:nvSpPr>
        <p:spPr>
          <a:xfrm>
            <a:off x="558312" y="2601106"/>
            <a:ext cx="4845882" cy="358240"/>
          </a:xfrm>
          <a:prstGeom prst="rect">
            <a:avLst/>
          </a:prstGeom>
          <a:noFill/>
        </p:spPr>
        <p:txBody>
          <a:bodyPr wrap="square">
            <a:spAutoFit/>
          </a:bodyPr>
          <a:lstStyle/>
          <a:p>
            <a:pPr marL="269986" indent="-269986">
              <a:buFont typeface="Wingdings" panose="05000000000000000000" pitchFamily="2" charset="2"/>
              <a:buChar char="p"/>
            </a:pPr>
            <a:r>
              <a:rPr lang="en-US" altLang="zh-CN" sz="1728" dirty="0">
                <a:latin typeface="宋体" panose="02010600030101010101" pitchFamily="2" charset="-122"/>
                <a:ea typeface="宋体" panose="02010600030101010101" pitchFamily="2" charset="-122"/>
              </a:rPr>
              <a:t>Latent Diffusion Model</a:t>
            </a:r>
            <a:endParaRPr lang="zh-CN" altLang="en-US" sz="1728" dirty="0">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43C64BAA-3539-FE54-FDB6-FAE9667F302C}"/>
              </a:ext>
            </a:extLst>
          </p:cNvPr>
          <p:cNvPicPr>
            <a:picLocks noChangeAspect="1"/>
          </p:cNvPicPr>
          <p:nvPr/>
        </p:nvPicPr>
        <p:blipFill>
          <a:blip r:embed="rId5"/>
          <a:stretch>
            <a:fillRect/>
          </a:stretch>
        </p:blipFill>
        <p:spPr>
          <a:xfrm>
            <a:off x="662838" y="3030970"/>
            <a:ext cx="6834692" cy="1497262"/>
          </a:xfrm>
          <a:prstGeom prst="rect">
            <a:avLst/>
          </a:prstGeom>
        </p:spPr>
      </p:pic>
      <p:sp>
        <p:nvSpPr>
          <p:cNvPr id="11" name="文本框 10">
            <a:extLst>
              <a:ext uri="{FF2B5EF4-FFF2-40B4-BE49-F238E27FC236}">
                <a16:creationId xmlns:a16="http://schemas.microsoft.com/office/drawing/2014/main" id="{D6ABD927-5AFB-2624-455A-93203263F5AF}"/>
              </a:ext>
            </a:extLst>
          </p:cNvPr>
          <p:cNvSpPr txBox="1"/>
          <p:nvPr/>
        </p:nvSpPr>
        <p:spPr>
          <a:xfrm>
            <a:off x="692208" y="4545786"/>
            <a:ext cx="7156567" cy="499496"/>
          </a:xfrm>
          <a:prstGeom prst="rect">
            <a:avLst/>
          </a:prstGeom>
          <a:noFill/>
        </p:spPr>
        <p:txBody>
          <a:bodyPr wrap="square">
            <a:spAutoFit/>
          </a:bodyPr>
          <a:lstStyle/>
          <a:p>
            <a:r>
              <a:rPr lang="zh-CN" altLang="en-US" sz="1323" dirty="0">
                <a:latin typeface="宋体" panose="02010600030101010101" pitchFamily="2" charset="-122"/>
                <a:ea typeface="宋体" panose="02010600030101010101" pitchFamily="2" charset="-122"/>
              </a:rPr>
              <a:t>潜在扩散模型与扩散模型的区别：先把图像压缩，降低维度，压缩后的空间就是</a:t>
            </a:r>
            <a:r>
              <a:rPr lang="en-US" altLang="zh-CN" sz="1323" dirty="0">
                <a:latin typeface="宋体" panose="02010600030101010101" pitchFamily="2" charset="-122"/>
                <a:ea typeface="宋体" panose="02010600030101010101" pitchFamily="2" charset="-122"/>
              </a:rPr>
              <a:t>latent space</a:t>
            </a:r>
            <a:r>
              <a:rPr lang="zh-CN" altLang="en-US" sz="1323" dirty="0">
                <a:latin typeface="宋体" panose="02010600030101010101" pitchFamily="2" charset="-122"/>
                <a:ea typeface="宋体" panose="02010600030101010101" pitchFamily="2" charset="-122"/>
              </a:rPr>
              <a:t>，从而大幅度减少计算量。</a:t>
            </a:r>
          </a:p>
        </p:txBody>
      </p:sp>
      <p:sp>
        <p:nvSpPr>
          <p:cNvPr id="13" name="文本框 12">
            <a:extLst>
              <a:ext uri="{FF2B5EF4-FFF2-40B4-BE49-F238E27FC236}">
                <a16:creationId xmlns:a16="http://schemas.microsoft.com/office/drawing/2014/main" id="{F84D0705-07B6-F585-8E06-C06C59D41469}"/>
              </a:ext>
            </a:extLst>
          </p:cNvPr>
          <p:cNvSpPr txBox="1"/>
          <p:nvPr/>
        </p:nvSpPr>
        <p:spPr>
          <a:xfrm>
            <a:off x="616526" y="5011453"/>
            <a:ext cx="4845882" cy="358240"/>
          </a:xfrm>
          <a:prstGeom prst="rect">
            <a:avLst/>
          </a:prstGeom>
          <a:noFill/>
        </p:spPr>
        <p:txBody>
          <a:bodyPr wrap="square">
            <a:spAutoFit/>
          </a:bodyPr>
          <a:lstStyle/>
          <a:p>
            <a:pPr marL="269986" indent="-269986">
              <a:buFont typeface="Wingdings" panose="05000000000000000000" pitchFamily="2" charset="2"/>
              <a:buChar char="p"/>
            </a:pPr>
            <a:r>
              <a:rPr lang="en-US" altLang="zh-CN" sz="1728" dirty="0">
                <a:latin typeface="宋体" panose="02010600030101010101" pitchFamily="2" charset="-122"/>
                <a:ea typeface="宋体" panose="02010600030101010101" pitchFamily="2" charset="-122"/>
              </a:rPr>
              <a:t>Stable Diffusion Model</a:t>
            </a:r>
            <a:endParaRPr lang="zh-CN" altLang="en-US" sz="1728"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A9104A7A-FA3E-6ABA-43CF-F4DB020BECF1}"/>
              </a:ext>
            </a:extLst>
          </p:cNvPr>
          <p:cNvSpPr txBox="1"/>
          <p:nvPr/>
        </p:nvSpPr>
        <p:spPr>
          <a:xfrm>
            <a:off x="662837" y="5438487"/>
            <a:ext cx="3826832" cy="499496"/>
          </a:xfrm>
          <a:prstGeom prst="rect">
            <a:avLst/>
          </a:prstGeom>
          <a:noFill/>
        </p:spPr>
        <p:txBody>
          <a:bodyPr wrap="square">
            <a:spAutoFit/>
          </a:bodyPr>
          <a:lstStyle/>
          <a:p>
            <a:r>
              <a:rPr lang="zh-CN" altLang="en-US" sz="1323" dirty="0">
                <a:latin typeface="宋体" panose="02010600030101010101" pitchFamily="2" charset="-122"/>
                <a:ea typeface="宋体" panose="02010600030101010101" pitchFamily="2" charset="-122"/>
              </a:rPr>
              <a:t>主要包含</a:t>
            </a:r>
            <a:r>
              <a:rPr lang="en-US" altLang="zh-CN" sz="1323" dirty="0">
                <a:latin typeface="宋体" panose="02010600030101010101" pitchFamily="2" charset="-122"/>
                <a:ea typeface="宋体" panose="02010600030101010101" pitchFamily="2" charset="-122"/>
              </a:rPr>
              <a:t>3</a:t>
            </a:r>
            <a:r>
              <a:rPr lang="zh-CN" altLang="en-US" sz="1323" dirty="0">
                <a:latin typeface="宋体" panose="02010600030101010101" pitchFamily="2" charset="-122"/>
                <a:ea typeface="宋体" panose="02010600030101010101" pitchFamily="2" charset="-122"/>
              </a:rPr>
              <a:t>个组件：文本编码器，</a:t>
            </a:r>
            <a:r>
              <a:rPr lang="en-US" altLang="zh-CN" sz="1323" dirty="0" err="1">
                <a:latin typeface="宋体" panose="02010600030101010101" pitchFamily="2" charset="-122"/>
                <a:ea typeface="宋体" panose="02010600030101010101" pitchFamily="2" charset="-122"/>
              </a:rPr>
              <a:t>Unet+Schedule</a:t>
            </a:r>
            <a:r>
              <a:rPr lang="zh-CN" altLang="en-US" sz="1323" dirty="0">
                <a:latin typeface="宋体" panose="02010600030101010101" pitchFamily="2" charset="-122"/>
                <a:ea typeface="宋体" panose="02010600030101010101" pitchFamily="2" charset="-122"/>
              </a:rPr>
              <a:t>，自动编码器解码器</a:t>
            </a:r>
          </a:p>
        </p:txBody>
      </p:sp>
      <p:pic>
        <p:nvPicPr>
          <p:cNvPr id="15" name="图片 14">
            <a:extLst>
              <a:ext uri="{FF2B5EF4-FFF2-40B4-BE49-F238E27FC236}">
                <a16:creationId xmlns:a16="http://schemas.microsoft.com/office/drawing/2014/main" id="{20594A7F-9200-9D29-9F41-84D8A81E7D4F}"/>
              </a:ext>
            </a:extLst>
          </p:cNvPr>
          <p:cNvPicPr>
            <a:picLocks noChangeAspect="1"/>
          </p:cNvPicPr>
          <p:nvPr/>
        </p:nvPicPr>
        <p:blipFill>
          <a:blip r:embed="rId6"/>
          <a:stretch>
            <a:fillRect/>
          </a:stretch>
        </p:blipFill>
        <p:spPr>
          <a:xfrm>
            <a:off x="4787312" y="4794124"/>
            <a:ext cx="3489487" cy="1738862"/>
          </a:xfrm>
          <a:prstGeom prst="rect">
            <a:avLst/>
          </a:prstGeom>
        </p:spPr>
      </p:pic>
      <p:sp>
        <p:nvSpPr>
          <p:cNvPr id="5" name="标题 1">
            <a:extLst>
              <a:ext uri="{FF2B5EF4-FFF2-40B4-BE49-F238E27FC236}">
                <a16:creationId xmlns:a16="http://schemas.microsoft.com/office/drawing/2014/main" id="{12251C1B-83B3-D590-BD1E-3205D54A772C}"/>
              </a:ext>
            </a:extLst>
          </p:cNvPr>
          <p:cNvSpPr txBox="1">
            <a:spLocks/>
          </p:cNvSpPr>
          <p:nvPr/>
        </p:nvSpPr>
        <p:spPr>
          <a:xfrm>
            <a:off x="162532" y="489243"/>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总结</a:t>
            </a:r>
            <a:endParaRPr kumimoji="1" lang="zh-CN" altLang="en-US" sz="2078" kern="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55015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E757FE-FD1F-A230-3F58-C2AD174D35F4}"/>
              </a:ext>
            </a:extLst>
          </p:cNvPr>
          <p:cNvSpPr>
            <a:spLocks noGrp="1"/>
          </p:cNvSpPr>
          <p:nvPr>
            <p:ph type="sldNum" sz="quarter" idx="4"/>
          </p:nvPr>
        </p:nvSpPr>
        <p:spPr/>
        <p:txBody>
          <a:bodyPr/>
          <a:lstStyle/>
          <a:p>
            <a:fld id="{7BC01B97-BE90-DE43-87FD-56A468D87D54}" type="slidenum">
              <a:rPr kumimoji="1" lang="zh-CN" altLang="en-US" smtClean="0"/>
              <a:pPr/>
              <a:t>25</a:t>
            </a:fld>
            <a:endParaRPr kumimoji="1" lang="zh-CN" altLang="en-US" dirty="0">
              <a:solidFill>
                <a:schemeClr val="bg2">
                  <a:lumMod val="75000"/>
                </a:schemeClr>
              </a:solidFill>
            </a:endParaRPr>
          </a:p>
        </p:txBody>
      </p:sp>
      <p:sp>
        <p:nvSpPr>
          <p:cNvPr id="4" name="文本框 3">
            <a:extLst>
              <a:ext uri="{FF2B5EF4-FFF2-40B4-BE49-F238E27FC236}">
                <a16:creationId xmlns:a16="http://schemas.microsoft.com/office/drawing/2014/main" id="{365EE54C-CF81-5343-AF66-0BA62860738D}"/>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8" name="图片 7">
            <a:extLst>
              <a:ext uri="{FF2B5EF4-FFF2-40B4-BE49-F238E27FC236}">
                <a16:creationId xmlns:a16="http://schemas.microsoft.com/office/drawing/2014/main" id="{12368893-75F5-D421-4512-8818A789D07F}"/>
              </a:ext>
            </a:extLst>
          </p:cNvPr>
          <p:cNvPicPr>
            <a:picLocks noChangeAspect="1"/>
          </p:cNvPicPr>
          <p:nvPr/>
        </p:nvPicPr>
        <p:blipFill>
          <a:blip r:embed="rId3"/>
          <a:stretch>
            <a:fillRect/>
          </a:stretch>
        </p:blipFill>
        <p:spPr>
          <a:xfrm>
            <a:off x="148310" y="1090381"/>
            <a:ext cx="6581933" cy="4372613"/>
          </a:xfrm>
          <a:prstGeom prst="rect">
            <a:avLst/>
          </a:prstGeom>
        </p:spPr>
      </p:pic>
      <p:sp>
        <p:nvSpPr>
          <p:cNvPr id="3" name="文本框 2">
            <a:extLst>
              <a:ext uri="{FF2B5EF4-FFF2-40B4-BE49-F238E27FC236}">
                <a16:creationId xmlns:a16="http://schemas.microsoft.com/office/drawing/2014/main" id="{8D3FC2E1-681B-982B-7808-679DB737D5DF}"/>
              </a:ext>
            </a:extLst>
          </p:cNvPr>
          <p:cNvSpPr txBox="1"/>
          <p:nvPr/>
        </p:nvSpPr>
        <p:spPr>
          <a:xfrm>
            <a:off x="6823291" y="1558105"/>
            <a:ext cx="1530732" cy="697883"/>
          </a:xfrm>
          <a:prstGeom prst="rect">
            <a:avLst/>
          </a:prstGeom>
          <a:noFill/>
        </p:spPr>
        <p:txBody>
          <a:bodyPr wrap="square">
            <a:spAutoFit/>
          </a:bodyPr>
          <a:lstStyle/>
          <a:p>
            <a:r>
              <a:rPr lang="zh-CN" altLang="en-US" sz="1323" dirty="0">
                <a:latin typeface="宋体" panose="02010600030101010101" pitchFamily="2" charset="-122"/>
                <a:ea typeface="宋体" panose="02010600030101010101" pitchFamily="2" charset="-122"/>
              </a:rPr>
              <a:t>在文字提示下，生成可以描述整个过程的视频。</a:t>
            </a:r>
          </a:p>
        </p:txBody>
      </p:sp>
      <p:pic>
        <p:nvPicPr>
          <p:cNvPr id="7" name="图片 6">
            <a:extLst>
              <a:ext uri="{FF2B5EF4-FFF2-40B4-BE49-F238E27FC236}">
                <a16:creationId xmlns:a16="http://schemas.microsoft.com/office/drawing/2014/main" id="{854A9E62-9C5B-F657-298C-D77EBD42B546}"/>
              </a:ext>
            </a:extLst>
          </p:cNvPr>
          <p:cNvPicPr>
            <a:picLocks noChangeAspect="1"/>
          </p:cNvPicPr>
          <p:nvPr/>
        </p:nvPicPr>
        <p:blipFill>
          <a:blip r:embed="rId4"/>
          <a:stretch>
            <a:fillRect/>
          </a:stretch>
        </p:blipFill>
        <p:spPr>
          <a:xfrm>
            <a:off x="208143" y="5464307"/>
            <a:ext cx="6228164" cy="765367"/>
          </a:xfrm>
          <a:prstGeom prst="rect">
            <a:avLst/>
          </a:prstGeom>
        </p:spPr>
      </p:pic>
      <p:pic>
        <p:nvPicPr>
          <p:cNvPr id="10" name="图片 9">
            <a:extLst>
              <a:ext uri="{FF2B5EF4-FFF2-40B4-BE49-F238E27FC236}">
                <a16:creationId xmlns:a16="http://schemas.microsoft.com/office/drawing/2014/main" id="{02528B0F-B0B1-780C-8C60-80DB13435184}"/>
              </a:ext>
            </a:extLst>
          </p:cNvPr>
          <p:cNvPicPr>
            <a:picLocks noChangeAspect="1"/>
          </p:cNvPicPr>
          <p:nvPr/>
        </p:nvPicPr>
        <p:blipFill>
          <a:blip r:embed="rId5"/>
          <a:stretch>
            <a:fillRect/>
          </a:stretch>
        </p:blipFill>
        <p:spPr>
          <a:xfrm>
            <a:off x="3713215" y="6022883"/>
            <a:ext cx="2721952" cy="206932"/>
          </a:xfrm>
          <a:prstGeom prst="rect">
            <a:avLst/>
          </a:prstGeom>
        </p:spPr>
      </p:pic>
    </p:spTree>
    <p:extLst>
      <p:ext uri="{BB962C8B-B14F-4D97-AF65-F5344CB8AC3E}">
        <p14:creationId xmlns:p14="http://schemas.microsoft.com/office/powerpoint/2010/main" val="42830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B5A68A-C94F-FC1F-7052-FB7CF7195281}"/>
              </a:ext>
            </a:extLst>
          </p:cNvPr>
          <p:cNvSpPr>
            <a:spLocks noGrp="1"/>
          </p:cNvSpPr>
          <p:nvPr>
            <p:ph type="sldNum" sz="quarter" idx="4"/>
          </p:nvPr>
        </p:nvSpPr>
        <p:spPr/>
        <p:txBody>
          <a:bodyPr/>
          <a:lstStyle/>
          <a:p>
            <a:fld id="{7BC01B97-BE90-DE43-87FD-56A468D87D54}" type="slidenum">
              <a:rPr kumimoji="1" lang="zh-CN" altLang="en-US" smtClean="0"/>
              <a:pPr/>
              <a:t>26</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3CDC4166-3FFD-2DF7-E5DC-38250BBA60A9}"/>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sp>
        <p:nvSpPr>
          <p:cNvPr id="4" name="文本框 3">
            <a:extLst>
              <a:ext uri="{FF2B5EF4-FFF2-40B4-BE49-F238E27FC236}">
                <a16:creationId xmlns:a16="http://schemas.microsoft.com/office/drawing/2014/main" id="{4C08695E-4E5B-F67B-12AC-BD643440E8FF}"/>
              </a:ext>
            </a:extLst>
          </p:cNvPr>
          <p:cNvSpPr txBox="1"/>
          <p:nvPr/>
        </p:nvSpPr>
        <p:spPr>
          <a:xfrm>
            <a:off x="148272" y="1775369"/>
            <a:ext cx="2527615" cy="383054"/>
          </a:xfrm>
          <a:prstGeom prst="rect">
            <a:avLst/>
          </a:prstGeom>
        </p:spPr>
        <p:txBody>
          <a:bodyPr wrap="none" rtlCol="0">
            <a:spAutoFit/>
          </a:bodyPr>
          <a:lstStyle/>
          <a:p>
            <a:pPr marL="323983" indent="-323983" defTabSz="863954">
              <a:buFont typeface="Wingdings" panose="05000000000000000000" pitchFamily="2" charset="2"/>
              <a:buChar char="p"/>
            </a:pPr>
            <a:r>
              <a:rPr lang="en-US" altLang="zh-CN" sz="1889" dirty="0">
                <a:solidFill>
                  <a:srgbClr val="102391"/>
                </a:solidFill>
              </a:rPr>
              <a:t>Semantic Coherence</a:t>
            </a:r>
            <a:endParaRPr lang="zh-CN" altLang="en-US" sz="1889" dirty="0">
              <a:solidFill>
                <a:srgbClr val="102391"/>
              </a:solidFill>
            </a:endParaRPr>
          </a:p>
        </p:txBody>
      </p:sp>
      <p:sp>
        <p:nvSpPr>
          <p:cNvPr id="5" name="文本框 4">
            <a:extLst>
              <a:ext uri="{FF2B5EF4-FFF2-40B4-BE49-F238E27FC236}">
                <a16:creationId xmlns:a16="http://schemas.microsoft.com/office/drawing/2014/main" id="{0961B446-E559-A9E2-E534-0A50BFE7AACF}"/>
              </a:ext>
            </a:extLst>
          </p:cNvPr>
          <p:cNvSpPr txBox="1"/>
          <p:nvPr/>
        </p:nvSpPr>
        <p:spPr>
          <a:xfrm>
            <a:off x="152593" y="3239990"/>
            <a:ext cx="2540247" cy="383054"/>
          </a:xfrm>
          <a:prstGeom prst="rect">
            <a:avLst/>
          </a:prstGeom>
        </p:spPr>
        <p:txBody>
          <a:bodyPr wrap="none" rtlCol="0">
            <a:spAutoFit/>
          </a:bodyPr>
          <a:lstStyle/>
          <a:p>
            <a:pPr marL="323983" indent="-323983" defTabSz="863954">
              <a:buFont typeface="Wingdings" panose="05000000000000000000" pitchFamily="2" charset="2"/>
              <a:buChar char="p"/>
            </a:pPr>
            <a:r>
              <a:rPr lang="en-US" altLang="zh-CN" sz="1889" dirty="0">
                <a:solidFill>
                  <a:srgbClr val="102391"/>
                </a:solidFill>
              </a:rPr>
              <a:t>Temporal Coherence</a:t>
            </a:r>
            <a:endParaRPr lang="zh-CN" altLang="en-US" sz="1889" dirty="0">
              <a:solidFill>
                <a:srgbClr val="102391"/>
              </a:solidFill>
            </a:endParaRPr>
          </a:p>
        </p:txBody>
      </p:sp>
      <p:sp>
        <p:nvSpPr>
          <p:cNvPr id="8" name="文本框 7">
            <a:extLst>
              <a:ext uri="{FF2B5EF4-FFF2-40B4-BE49-F238E27FC236}">
                <a16:creationId xmlns:a16="http://schemas.microsoft.com/office/drawing/2014/main" id="{DCC679A3-981B-984E-EF0E-3828E3D443D2}"/>
              </a:ext>
            </a:extLst>
          </p:cNvPr>
          <p:cNvSpPr txBox="1"/>
          <p:nvPr/>
        </p:nvSpPr>
        <p:spPr>
          <a:xfrm>
            <a:off x="3723854" y="1825065"/>
            <a:ext cx="4330386" cy="358240"/>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latin typeface="Arial" panose="020B0604020202020204" pitchFamily="34" charset="0"/>
              </a:rPr>
              <a:t>Serial Prompting</a:t>
            </a:r>
            <a:endParaRPr lang="zh-CN" altLang="en-US" sz="1728" dirty="0"/>
          </a:p>
        </p:txBody>
      </p:sp>
      <p:sp>
        <p:nvSpPr>
          <p:cNvPr id="9" name="文本框 8">
            <a:extLst>
              <a:ext uri="{FF2B5EF4-FFF2-40B4-BE49-F238E27FC236}">
                <a16:creationId xmlns:a16="http://schemas.microsoft.com/office/drawing/2014/main" id="{1311B0FD-1AAA-E0E9-540A-D08F2C518E63}"/>
              </a:ext>
            </a:extLst>
          </p:cNvPr>
          <p:cNvSpPr txBox="1"/>
          <p:nvPr/>
        </p:nvSpPr>
        <p:spPr>
          <a:xfrm>
            <a:off x="3723853" y="2504544"/>
            <a:ext cx="4695900" cy="358240"/>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rPr>
              <a:t>M</a:t>
            </a:r>
            <a:r>
              <a:rPr lang="en-US" altLang="zh-CN" sz="1728" dirty="0">
                <a:solidFill>
                  <a:srgbClr val="000000"/>
                </a:solidFill>
                <a:highlight>
                  <a:srgbClr val="FFFFFF"/>
                </a:highlight>
                <a:latin typeface="Arial" panose="020B0604020202020204" pitchFamily="34" charset="0"/>
              </a:rPr>
              <a:t>odel the joint distribution of initial noise</a:t>
            </a:r>
            <a:endParaRPr lang="zh-CN" altLang="en-US" sz="1728" dirty="0"/>
          </a:p>
        </p:txBody>
      </p:sp>
      <p:sp>
        <p:nvSpPr>
          <p:cNvPr id="10" name="文本框 9">
            <a:extLst>
              <a:ext uri="{FF2B5EF4-FFF2-40B4-BE49-F238E27FC236}">
                <a16:creationId xmlns:a16="http://schemas.microsoft.com/office/drawing/2014/main" id="{16064DE1-0AB8-223A-CECB-32A96E9D7B06}"/>
              </a:ext>
            </a:extLst>
          </p:cNvPr>
          <p:cNvSpPr txBox="1"/>
          <p:nvPr/>
        </p:nvSpPr>
        <p:spPr>
          <a:xfrm>
            <a:off x="148271" y="2490005"/>
            <a:ext cx="2464714" cy="383054"/>
          </a:xfrm>
          <a:prstGeom prst="rect">
            <a:avLst/>
          </a:prstGeom>
        </p:spPr>
        <p:txBody>
          <a:bodyPr wrap="none" rtlCol="0">
            <a:spAutoFit/>
          </a:bodyPr>
          <a:lstStyle/>
          <a:p>
            <a:pPr marL="323983" indent="-323983" defTabSz="863954">
              <a:buFont typeface="Wingdings" panose="05000000000000000000" pitchFamily="2" charset="2"/>
              <a:buChar char="p"/>
            </a:pPr>
            <a:r>
              <a:rPr lang="en-US" altLang="zh-CN" sz="1889" dirty="0">
                <a:solidFill>
                  <a:srgbClr val="102391"/>
                </a:solidFill>
              </a:rPr>
              <a:t>Identical Coherence</a:t>
            </a:r>
            <a:endParaRPr lang="zh-CN" altLang="en-US" sz="1889" dirty="0">
              <a:solidFill>
                <a:srgbClr val="102391"/>
              </a:solidFill>
            </a:endParaRPr>
          </a:p>
        </p:txBody>
      </p:sp>
      <p:sp>
        <p:nvSpPr>
          <p:cNvPr id="11" name="文本框 10">
            <a:extLst>
              <a:ext uri="{FF2B5EF4-FFF2-40B4-BE49-F238E27FC236}">
                <a16:creationId xmlns:a16="http://schemas.microsoft.com/office/drawing/2014/main" id="{254A8D43-222D-406D-DE43-AF6BA4C6E311}"/>
              </a:ext>
            </a:extLst>
          </p:cNvPr>
          <p:cNvSpPr txBox="1"/>
          <p:nvPr/>
        </p:nvSpPr>
        <p:spPr>
          <a:xfrm>
            <a:off x="3723853" y="3233222"/>
            <a:ext cx="4592647" cy="624145"/>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rPr>
              <a:t>Shift the attention of the self-attention layers in the LDMs’ U-Net from cross-frame contexts </a:t>
            </a:r>
            <a:endParaRPr lang="zh-CN" altLang="en-US" sz="1728" dirty="0"/>
          </a:p>
        </p:txBody>
      </p:sp>
      <p:cxnSp>
        <p:nvCxnSpPr>
          <p:cNvPr id="13" name="连接符: 肘形 12">
            <a:extLst>
              <a:ext uri="{FF2B5EF4-FFF2-40B4-BE49-F238E27FC236}">
                <a16:creationId xmlns:a16="http://schemas.microsoft.com/office/drawing/2014/main" id="{18DFA5D1-605D-08A9-502E-64993F56D4AE}"/>
              </a:ext>
            </a:extLst>
          </p:cNvPr>
          <p:cNvCxnSpPr>
            <a:cxnSpLocks/>
            <a:stCxn id="8" idx="1"/>
            <a:endCxn id="17" idx="1"/>
          </p:cNvCxnSpPr>
          <p:nvPr/>
        </p:nvCxnSpPr>
        <p:spPr>
          <a:xfrm rot="10800000" flipH="1" flipV="1">
            <a:off x="3723853" y="2004184"/>
            <a:ext cx="48141" cy="2409939"/>
          </a:xfrm>
          <a:prstGeom prst="bentConnector3">
            <a:avLst>
              <a:gd name="adj1" fmla="val -474855"/>
            </a:avLst>
          </a:prstGeom>
          <a:ln w="3810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箭头: 左 15">
            <a:extLst>
              <a:ext uri="{FF2B5EF4-FFF2-40B4-BE49-F238E27FC236}">
                <a16:creationId xmlns:a16="http://schemas.microsoft.com/office/drawing/2014/main" id="{6F1F05BE-A783-2716-866B-FD250C94CC9B}"/>
              </a:ext>
            </a:extLst>
          </p:cNvPr>
          <p:cNvSpPr/>
          <p:nvPr/>
        </p:nvSpPr>
        <p:spPr>
          <a:xfrm>
            <a:off x="2936270" y="2640884"/>
            <a:ext cx="328163" cy="212602"/>
          </a:xfrm>
          <a:prstGeom prst="leftArrow">
            <a:avLst/>
          </a:prstGeom>
          <a:solidFill>
            <a:schemeClr val="bg1">
              <a:lumMod val="65000"/>
            </a:schemeClr>
          </a:solidFill>
          <a:ln w="19050">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728" dirty="0"/>
          </a:p>
        </p:txBody>
      </p:sp>
      <p:sp>
        <p:nvSpPr>
          <p:cNvPr id="17" name="文本框 16">
            <a:extLst>
              <a:ext uri="{FF2B5EF4-FFF2-40B4-BE49-F238E27FC236}">
                <a16:creationId xmlns:a16="http://schemas.microsoft.com/office/drawing/2014/main" id="{9E541E96-FDB5-9720-4618-FD2C4042721B}"/>
              </a:ext>
            </a:extLst>
          </p:cNvPr>
          <p:cNvSpPr txBox="1"/>
          <p:nvPr/>
        </p:nvSpPr>
        <p:spPr>
          <a:xfrm>
            <a:off x="3771995" y="4235004"/>
            <a:ext cx="4927188" cy="358240"/>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rPr>
              <a:t>A training-free dual-path interpolation strategy</a:t>
            </a:r>
            <a:endParaRPr lang="zh-CN" altLang="en-US" sz="1728" dirty="0"/>
          </a:p>
        </p:txBody>
      </p:sp>
    </p:spTree>
    <p:extLst>
      <p:ext uri="{BB962C8B-B14F-4D97-AF65-F5344CB8AC3E}">
        <p14:creationId xmlns:p14="http://schemas.microsoft.com/office/powerpoint/2010/main" val="1543414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B1EB48-DCB9-6ED2-5362-266A52EC56EE}"/>
              </a:ext>
            </a:extLst>
          </p:cNvPr>
          <p:cNvSpPr>
            <a:spLocks noGrp="1"/>
          </p:cNvSpPr>
          <p:nvPr>
            <p:ph type="sldNum" sz="quarter" idx="4"/>
          </p:nvPr>
        </p:nvSpPr>
        <p:spPr/>
        <p:txBody>
          <a:bodyPr/>
          <a:lstStyle/>
          <a:p>
            <a:fld id="{7BC01B97-BE90-DE43-87FD-56A468D87D54}" type="slidenum">
              <a:rPr kumimoji="1" lang="zh-CN" altLang="en-US" smtClean="0"/>
              <a:pPr/>
              <a:t>27</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02BAA182-53A3-C439-2F31-0C3CF3480EB8}"/>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5" name="图片 4">
            <a:extLst>
              <a:ext uri="{FF2B5EF4-FFF2-40B4-BE49-F238E27FC236}">
                <a16:creationId xmlns:a16="http://schemas.microsoft.com/office/drawing/2014/main" id="{DC93186E-5917-C873-7BDF-0354A208F243}"/>
              </a:ext>
            </a:extLst>
          </p:cNvPr>
          <p:cNvPicPr>
            <a:picLocks noChangeAspect="1"/>
          </p:cNvPicPr>
          <p:nvPr/>
        </p:nvPicPr>
        <p:blipFill>
          <a:blip r:embed="rId3"/>
          <a:stretch>
            <a:fillRect/>
          </a:stretch>
        </p:blipFill>
        <p:spPr>
          <a:xfrm>
            <a:off x="154206" y="1090381"/>
            <a:ext cx="8248948" cy="3177007"/>
          </a:xfrm>
          <a:prstGeom prst="rect">
            <a:avLst/>
          </a:prstGeom>
        </p:spPr>
      </p:pic>
      <p:sp>
        <p:nvSpPr>
          <p:cNvPr id="7" name="文本框 6">
            <a:extLst>
              <a:ext uri="{FF2B5EF4-FFF2-40B4-BE49-F238E27FC236}">
                <a16:creationId xmlns:a16="http://schemas.microsoft.com/office/drawing/2014/main" id="{ED6CEB9A-0850-FE85-012D-0D0F0DA88502}"/>
              </a:ext>
            </a:extLst>
          </p:cNvPr>
          <p:cNvSpPr txBox="1"/>
          <p:nvPr/>
        </p:nvSpPr>
        <p:spPr>
          <a:xfrm>
            <a:off x="236021" y="4267388"/>
            <a:ext cx="4330386" cy="295915"/>
          </a:xfrm>
          <a:prstGeom prst="rect">
            <a:avLst/>
          </a:prstGeom>
          <a:noFill/>
        </p:spPr>
        <p:txBody>
          <a:bodyPr wrap="square">
            <a:spAutoFit/>
          </a:bodyPr>
          <a:lstStyle/>
          <a:p>
            <a:pPr marL="269986" indent="-269986">
              <a:buFont typeface="Arial" panose="020B0604020202020204" pitchFamily="34" charset="0"/>
              <a:buChar char="•"/>
            </a:pPr>
            <a:r>
              <a:rPr lang="en-US" altLang="zh-CN" sz="1323" dirty="0">
                <a:solidFill>
                  <a:srgbClr val="000000"/>
                </a:solidFill>
                <a:highlight>
                  <a:srgbClr val="FFFFFF"/>
                </a:highlight>
              </a:rPr>
              <a:t>Serial Prompting</a:t>
            </a:r>
            <a:endParaRPr lang="zh-CN" altLang="en-US" sz="1323" dirty="0"/>
          </a:p>
        </p:txBody>
      </p:sp>
      <p:sp>
        <p:nvSpPr>
          <p:cNvPr id="8" name="文本框 7">
            <a:extLst>
              <a:ext uri="{FF2B5EF4-FFF2-40B4-BE49-F238E27FC236}">
                <a16:creationId xmlns:a16="http://schemas.microsoft.com/office/drawing/2014/main" id="{91CF1D9E-EBDB-CF10-E20F-73695B561066}"/>
              </a:ext>
            </a:extLst>
          </p:cNvPr>
          <p:cNvSpPr txBox="1"/>
          <p:nvPr/>
        </p:nvSpPr>
        <p:spPr>
          <a:xfrm>
            <a:off x="226800" y="4673254"/>
            <a:ext cx="4330386" cy="697883"/>
          </a:xfrm>
          <a:prstGeom prst="rect">
            <a:avLst/>
          </a:prstGeom>
          <a:noFill/>
        </p:spPr>
        <p:txBody>
          <a:bodyPr wrap="square">
            <a:spAutoFit/>
          </a:bodyPr>
          <a:lstStyle/>
          <a:p>
            <a:pPr marL="269986" indent="-269986">
              <a:buFont typeface="Arial" panose="020B0604020202020204" pitchFamily="34" charset="0"/>
              <a:buChar char="•"/>
            </a:pPr>
            <a:r>
              <a:rPr lang="en-US" altLang="zh-CN" sz="1323" dirty="0">
                <a:solidFill>
                  <a:srgbClr val="000000"/>
                </a:solidFill>
                <a:highlight>
                  <a:srgbClr val="FFFFFF"/>
                </a:highlight>
              </a:rPr>
              <a:t>Video Generation (Latent diffusion model)</a:t>
            </a:r>
          </a:p>
          <a:p>
            <a:r>
              <a:rPr lang="zh-CN" altLang="en-US" sz="1323" dirty="0">
                <a:solidFill>
                  <a:srgbClr val="102391"/>
                </a:solidFill>
              </a:rPr>
              <a:t>       </a:t>
            </a:r>
            <a:r>
              <a:rPr lang="en-US" altLang="zh-CN" sz="1323" dirty="0">
                <a:solidFill>
                  <a:srgbClr val="102391"/>
                </a:solidFill>
              </a:rPr>
              <a:t>joint noise sampling</a:t>
            </a:r>
          </a:p>
          <a:p>
            <a:r>
              <a:rPr lang="en-US" altLang="zh-CN" sz="1323" dirty="0"/>
              <a:t>       </a:t>
            </a:r>
            <a:r>
              <a:rPr lang="en-US" altLang="zh-CN" sz="1323" dirty="0">
                <a:solidFill>
                  <a:srgbClr val="102391"/>
                </a:solidFill>
              </a:rPr>
              <a:t>step-aware attention shift</a:t>
            </a:r>
            <a:endParaRPr lang="zh-CN" altLang="en-US" sz="1323" dirty="0">
              <a:solidFill>
                <a:srgbClr val="102391"/>
              </a:solidFill>
            </a:endParaRPr>
          </a:p>
        </p:txBody>
      </p:sp>
      <p:sp>
        <p:nvSpPr>
          <p:cNvPr id="9" name="文本框 8">
            <a:extLst>
              <a:ext uri="{FF2B5EF4-FFF2-40B4-BE49-F238E27FC236}">
                <a16:creationId xmlns:a16="http://schemas.microsoft.com/office/drawing/2014/main" id="{E761A732-A9B0-74FB-FF67-C2BA22B0E1C2}"/>
              </a:ext>
            </a:extLst>
          </p:cNvPr>
          <p:cNvSpPr txBox="1"/>
          <p:nvPr/>
        </p:nvSpPr>
        <p:spPr>
          <a:xfrm>
            <a:off x="230887" y="5469474"/>
            <a:ext cx="4330386" cy="295915"/>
          </a:xfrm>
          <a:prstGeom prst="rect">
            <a:avLst/>
          </a:prstGeom>
          <a:noFill/>
        </p:spPr>
        <p:txBody>
          <a:bodyPr wrap="square">
            <a:spAutoFit/>
          </a:bodyPr>
          <a:lstStyle/>
          <a:p>
            <a:pPr marL="269986" indent="-269986">
              <a:buFont typeface="Arial" panose="020B0604020202020204" pitchFamily="34" charset="0"/>
              <a:buChar char="•"/>
            </a:pPr>
            <a:r>
              <a:rPr lang="en-US" altLang="zh-CN" sz="1323" dirty="0"/>
              <a:t>Interpolation Empowerment</a:t>
            </a:r>
            <a:endParaRPr lang="zh-CN" altLang="en-US" sz="1323" dirty="0"/>
          </a:p>
        </p:txBody>
      </p:sp>
    </p:spTree>
    <p:extLst>
      <p:ext uri="{BB962C8B-B14F-4D97-AF65-F5344CB8AC3E}">
        <p14:creationId xmlns:p14="http://schemas.microsoft.com/office/powerpoint/2010/main" val="1197442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FD32E52C-B9AB-917A-EA4F-32814A162FC9}"/>
              </a:ext>
            </a:extLst>
          </p:cNvPr>
          <p:cNvPicPr>
            <a:picLocks noChangeAspect="1"/>
          </p:cNvPicPr>
          <p:nvPr/>
        </p:nvPicPr>
        <p:blipFill>
          <a:blip r:embed="rId3"/>
          <a:stretch>
            <a:fillRect/>
          </a:stretch>
        </p:blipFill>
        <p:spPr>
          <a:xfrm>
            <a:off x="3417640" y="5610903"/>
            <a:ext cx="5206005" cy="788509"/>
          </a:xfrm>
          <a:prstGeom prst="rect">
            <a:avLst/>
          </a:prstGeom>
        </p:spPr>
      </p:pic>
      <p:sp>
        <p:nvSpPr>
          <p:cNvPr id="2" name="灯片编号占位符 1">
            <a:extLst>
              <a:ext uri="{FF2B5EF4-FFF2-40B4-BE49-F238E27FC236}">
                <a16:creationId xmlns:a16="http://schemas.microsoft.com/office/drawing/2014/main" id="{104084DA-EE0B-3C6B-5E52-E5C525D663A1}"/>
              </a:ext>
            </a:extLst>
          </p:cNvPr>
          <p:cNvSpPr>
            <a:spLocks noGrp="1"/>
          </p:cNvSpPr>
          <p:nvPr>
            <p:ph type="sldNum" sz="quarter" idx="4"/>
          </p:nvPr>
        </p:nvSpPr>
        <p:spPr/>
        <p:txBody>
          <a:bodyPr/>
          <a:lstStyle/>
          <a:p>
            <a:fld id="{7BC01B97-BE90-DE43-87FD-56A468D87D54}" type="slidenum">
              <a:rPr kumimoji="1" lang="zh-CN" altLang="en-US" smtClean="0"/>
              <a:pPr/>
              <a:t>28</a:t>
            </a:fld>
            <a:endParaRPr kumimoji="1" lang="zh-CN" altLang="en-US" dirty="0">
              <a:solidFill>
                <a:schemeClr val="bg2">
                  <a:lumMod val="75000"/>
                </a:schemeClr>
              </a:solidFill>
            </a:endParaRPr>
          </a:p>
        </p:txBody>
      </p:sp>
      <p:sp>
        <p:nvSpPr>
          <p:cNvPr id="6" name="文本框 5">
            <a:extLst>
              <a:ext uri="{FF2B5EF4-FFF2-40B4-BE49-F238E27FC236}">
                <a16:creationId xmlns:a16="http://schemas.microsoft.com/office/drawing/2014/main" id="{304E2D5B-32A6-EED8-95E8-9F4946A15E3D}"/>
              </a:ext>
            </a:extLst>
          </p:cNvPr>
          <p:cNvSpPr txBox="1"/>
          <p:nvPr/>
        </p:nvSpPr>
        <p:spPr>
          <a:xfrm>
            <a:off x="152593" y="1251684"/>
            <a:ext cx="6205226" cy="358240"/>
          </a:xfrm>
          <a:prstGeom prst="rect">
            <a:avLst/>
          </a:prstGeom>
          <a:noFill/>
        </p:spPr>
        <p:txBody>
          <a:bodyPr wrap="square">
            <a:spAutoFit/>
          </a:bodyPr>
          <a:lstStyle/>
          <a:p>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Joint noise sampling following LDMs’assumption.</a:t>
            </a:r>
            <a:endParaRPr lang="zh-CN" altLang="en-US" sz="1728"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8DE1D78-62A1-715D-0462-3FC7E80CE1AA}"/>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9" name="图片 8">
            <a:extLst>
              <a:ext uri="{FF2B5EF4-FFF2-40B4-BE49-F238E27FC236}">
                <a16:creationId xmlns:a16="http://schemas.microsoft.com/office/drawing/2014/main" id="{705F7079-C378-6CC1-75B1-09CBB8218C13}"/>
              </a:ext>
            </a:extLst>
          </p:cNvPr>
          <p:cNvPicPr>
            <a:picLocks noChangeAspect="1"/>
          </p:cNvPicPr>
          <p:nvPr/>
        </p:nvPicPr>
        <p:blipFill rotWithShape="1">
          <a:blip r:embed="rId4"/>
          <a:srcRect t="11407" b="9843"/>
          <a:stretch/>
        </p:blipFill>
        <p:spPr>
          <a:xfrm>
            <a:off x="320754" y="3110071"/>
            <a:ext cx="7892246" cy="1020490"/>
          </a:xfrm>
          <a:prstGeom prst="rect">
            <a:avLst/>
          </a:prstGeom>
        </p:spPr>
      </p:pic>
      <p:sp>
        <p:nvSpPr>
          <p:cNvPr id="11" name="文本框 10">
            <a:extLst>
              <a:ext uri="{FF2B5EF4-FFF2-40B4-BE49-F238E27FC236}">
                <a16:creationId xmlns:a16="http://schemas.microsoft.com/office/drawing/2014/main" id="{D1A2E290-AE05-DA20-7281-A2635C105AF0}"/>
              </a:ext>
            </a:extLst>
          </p:cNvPr>
          <p:cNvSpPr txBox="1"/>
          <p:nvPr/>
        </p:nvSpPr>
        <p:spPr>
          <a:xfrm>
            <a:off x="154337" y="1791696"/>
            <a:ext cx="8471745" cy="1152265"/>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具体来说，我们建议通过对视频帧中的</a:t>
            </a:r>
            <a:r>
              <a:rPr lang="zh-CN" altLang="en-US" sz="1728" b="1" dirty="0">
                <a:solidFill>
                  <a:srgbClr val="000000"/>
                </a:solidFill>
                <a:highlight>
                  <a:srgbClr val="FFFFFF"/>
                </a:highlight>
                <a:latin typeface="微软雅黑" panose="020B0503020204020204" pitchFamily="34" charset="-122"/>
                <a:ea typeface="微软雅黑" panose="020B0503020204020204" pitchFamily="34" charset="-122"/>
              </a:rPr>
              <a:t>统一噪声</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和</a:t>
            </a:r>
            <a:r>
              <a:rPr lang="zh-CN" altLang="en-US" sz="1728" b="1" dirty="0">
                <a:solidFill>
                  <a:srgbClr val="000000"/>
                </a:solidFill>
                <a:highlight>
                  <a:srgbClr val="FFFFFF"/>
                </a:highlight>
                <a:latin typeface="微软雅黑" panose="020B0503020204020204" pitchFamily="34" charset="-122"/>
                <a:ea typeface="微软雅黑" panose="020B0503020204020204" pitchFamily="34" charset="-122"/>
              </a:rPr>
              <a:t>单个扰动噪声</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的</a:t>
            </a:r>
            <a:r>
              <a:rPr lang="zh-CN" altLang="en-US" sz="1728" b="1" dirty="0">
                <a:solidFill>
                  <a:srgbClr val="000000"/>
                </a:solidFill>
                <a:highlight>
                  <a:srgbClr val="FFFFFF"/>
                </a:highlight>
                <a:latin typeface="微软雅黑" panose="020B0503020204020204" pitchFamily="34" charset="-122"/>
                <a:ea typeface="微软雅黑" panose="020B0503020204020204" pitchFamily="34" charset="-122"/>
              </a:rPr>
              <a:t>加权求和</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来获得</a:t>
            </a:r>
            <a:r>
              <a:rPr lang="zh-CN" altLang="en-US" sz="1728" dirty="0">
                <a:solidFill>
                  <a:srgbClr val="102391"/>
                </a:solidFill>
                <a:highlight>
                  <a:srgbClr val="FFFFFF"/>
                </a:highlight>
                <a:latin typeface="微软雅黑" panose="020B0503020204020204" pitchFamily="34" charset="-122"/>
                <a:ea typeface="微软雅黑" panose="020B0503020204020204" pitchFamily="34" charset="-122"/>
              </a:rPr>
              <a:t>初始噪声潜在变量</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，以保持帧间的一致性，同时引入适当的变化。此外，为了符合</a:t>
            </a:r>
            <a:r>
              <a:rPr lang="en-US" altLang="zh-CN" sz="1728" dirty="0" err="1">
                <a:solidFill>
                  <a:srgbClr val="000000"/>
                </a:solidFill>
                <a:highlight>
                  <a:srgbClr val="FFFFFF"/>
                </a:highlight>
                <a:latin typeface="微软雅黑" panose="020B0503020204020204" pitchFamily="34" charset="-122"/>
                <a:ea typeface="微软雅黑" panose="020B0503020204020204" pitchFamily="34" charset="-122"/>
              </a:rPr>
              <a:t>ldm</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的假设，我们设计了加权系数，以确保在不给其他帧的初始噪声潜在的情况下，每一帧的初始噪声服从正态高斯分布。</a:t>
            </a:r>
            <a:endParaRPr lang="zh-CN" altLang="en-US" sz="1728"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F065BA0-6035-F910-A27D-6B10CE731463}"/>
                  </a:ext>
                </a:extLst>
              </p:cNvPr>
              <p:cNvSpPr txBox="1"/>
              <p:nvPr/>
            </p:nvSpPr>
            <p:spPr>
              <a:xfrm>
                <a:off x="503584" y="4141852"/>
                <a:ext cx="2292487" cy="949940"/>
              </a:xfrm>
              <a:prstGeom prst="rect">
                <a:avLst/>
              </a:prstGeom>
            </p:spPr>
            <p:txBody>
              <a:bodyPr wrap="none" lIns="0" tIns="0" rIns="0" bIns="0" rtlCol="0">
                <a:spAutoFit/>
              </a:bodyPr>
              <a:lstStyle/>
              <a:p>
                <a:pPr defTabSz="863954"/>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m:t>
                        </m:r>
                      </m:sup>
                    </m:sSubSup>
                  </m:oMath>
                </a14:m>
                <a:r>
                  <a:rPr lang="zh-CN" altLang="en-US" sz="1889" dirty="0">
                    <a:latin typeface="微软雅黑" panose="020B0503020204020204" pitchFamily="34" charset="-122"/>
                    <a:ea typeface="微软雅黑" panose="020B0503020204020204" pitchFamily="34" charset="-122"/>
                  </a:rPr>
                  <a:t>是 统一噪声</a:t>
                </a:r>
                <a:endParaRPr lang="en-US" altLang="zh-CN" sz="1889" dirty="0">
                  <a:latin typeface="微软雅黑" panose="020B0503020204020204" pitchFamily="34" charset="-122"/>
                  <a:ea typeface="微软雅黑" panose="020B0503020204020204" pitchFamily="34" charset="-122"/>
                </a:endParaRPr>
              </a:p>
              <a:p>
                <a:pPr defTabSz="863954"/>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𝑖</m:t>
                        </m:r>
                      </m:sup>
                    </m:sSubSup>
                    <m:r>
                      <a:rPr lang="zh-CN" altLang="en-US" sz="1889" i="1">
                        <a:latin typeface="Cambria Math" panose="02040503050406030204" pitchFamily="18" charset="0"/>
                      </a:rPr>
                      <m:t>是</m:t>
                    </m:r>
                  </m:oMath>
                </a14:m>
                <a:r>
                  <a:rPr lang="zh-CN" altLang="en-US" sz="1889" dirty="0">
                    <a:latin typeface="微软雅黑" panose="020B0503020204020204" pitchFamily="34" charset="-122"/>
                    <a:ea typeface="微软雅黑" panose="020B0503020204020204" pitchFamily="34" charset="-122"/>
                  </a:rPr>
                  <a:t>单个噪声</a:t>
                </a:r>
                <a:endParaRPr lang="en-US" altLang="zh-CN" sz="1889" dirty="0">
                  <a:latin typeface="微软雅黑" panose="020B0503020204020204" pitchFamily="34" charset="-122"/>
                  <a:ea typeface="微软雅黑" panose="020B0503020204020204" pitchFamily="34" charset="-122"/>
                </a:endParaRPr>
              </a:p>
              <a:p>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1:</m:t>
                        </m:r>
                        <m:r>
                          <a:rPr lang="en-US" altLang="zh-CN" sz="1889" i="1">
                            <a:latin typeface="Cambria Math" panose="02040503050406030204" pitchFamily="18" charset="0"/>
                          </a:rPr>
                          <m:t>𝑓</m:t>
                        </m:r>
                      </m:sup>
                    </m:sSubSup>
                    <m:r>
                      <a:rPr lang="zh-CN" altLang="en-US" sz="1889" i="1">
                        <a:latin typeface="Cambria Math" panose="02040503050406030204" pitchFamily="18" charset="0"/>
                      </a:rPr>
                      <m:t>和</m:t>
                    </m:r>
                    <m:sSubSup>
                      <m:sSubSupPr>
                        <m:ctrlPr>
                          <a:rPr lang="en-US" altLang="zh-CN" sz="1889" i="1">
                            <a:latin typeface="Cambria Math" panose="02040503050406030204" pitchFamily="18" charset="0"/>
                          </a:rPr>
                        </m:ctrlPr>
                      </m:sSubSupPr>
                      <m:e>
                        <m:r>
                          <a:rPr lang="zh-CN" altLang="en-US" sz="1889" i="1">
                            <a:latin typeface="Cambria Math" panose="02040503050406030204" pitchFamily="18" charset="0"/>
                          </a:rPr>
                          <m:t>𝛿</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1:</m:t>
                        </m:r>
                        <m:r>
                          <a:rPr lang="en-US" altLang="zh-CN" sz="1889" i="1">
                            <a:latin typeface="Cambria Math" panose="02040503050406030204" pitchFamily="18" charset="0"/>
                          </a:rPr>
                          <m:t>𝑓</m:t>
                        </m:r>
                      </m:sup>
                    </m:sSubSup>
                    <m:r>
                      <a:rPr lang="zh-CN" altLang="en-US" sz="1889" i="1">
                        <a:latin typeface="Cambria Math" panose="02040503050406030204" pitchFamily="18" charset="0"/>
                      </a:rPr>
                      <m:t>是</m:t>
                    </m:r>
                  </m:oMath>
                </a14:m>
                <a:r>
                  <a:rPr lang="zh-CN" altLang="en-US" sz="1889" dirty="0">
                    <a:latin typeface="微软雅黑" panose="020B0503020204020204" pitchFamily="34" charset="-122"/>
                    <a:ea typeface="微软雅黑" panose="020B0503020204020204" pitchFamily="34" charset="-122"/>
                  </a:rPr>
                  <a:t>联合分布</a:t>
                </a:r>
              </a:p>
            </p:txBody>
          </p:sp>
        </mc:Choice>
        <mc:Fallback xmlns="">
          <p:sp>
            <p:nvSpPr>
              <p:cNvPr id="12" name="文本框 11">
                <a:extLst>
                  <a:ext uri="{FF2B5EF4-FFF2-40B4-BE49-F238E27FC236}">
                    <a16:creationId xmlns:a16="http://schemas.microsoft.com/office/drawing/2014/main" id="{DF065BA0-6035-F910-A27D-6B10CE731463}"/>
                  </a:ext>
                </a:extLst>
              </p:cNvPr>
              <p:cNvSpPr txBox="1">
                <a:spLocks noRot="1" noChangeAspect="1" noMove="1" noResize="1" noEditPoints="1" noAdjustHandles="1" noChangeArrowheads="1" noChangeShapeType="1" noTextEdit="1"/>
              </p:cNvSpPr>
              <p:nvPr/>
            </p:nvSpPr>
            <p:spPr>
              <a:xfrm>
                <a:off x="503584" y="4141852"/>
                <a:ext cx="2292487" cy="949940"/>
              </a:xfrm>
              <a:prstGeom prst="rect">
                <a:avLst/>
              </a:prstGeom>
              <a:blipFill>
                <a:blip r:embed="rId5"/>
                <a:stretch>
                  <a:fillRect l="-3723" t="-7692" r="-5053" b="-12821"/>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474DA0F-0376-4AD2-FAF8-5BB566C1CE92}"/>
              </a:ext>
            </a:extLst>
          </p:cNvPr>
          <p:cNvSpPr txBox="1"/>
          <p:nvPr/>
        </p:nvSpPr>
        <p:spPr>
          <a:xfrm>
            <a:off x="334727" y="5245389"/>
            <a:ext cx="4331586" cy="358240"/>
          </a:xfrm>
          <a:prstGeom prst="rect">
            <a:avLst/>
          </a:prstGeom>
          <a:noFill/>
        </p:spPr>
        <p:txBody>
          <a:bodyPr wrap="square">
            <a:spAutoFit/>
          </a:bodyPr>
          <a:lstStyle/>
          <a:p>
            <a:pPr defTabSz="863954"/>
            <a:r>
              <a:rPr lang="zh-CN" altLang="en-US" sz="1728" dirty="0">
                <a:latin typeface="微软雅黑" panose="020B0503020204020204" pitchFamily="34" charset="-122"/>
                <a:ea typeface="微软雅黑" panose="020B0503020204020204" pitchFamily="34" charset="-122"/>
              </a:rPr>
              <a:t>初始的噪声变量和分布：</a:t>
            </a:r>
            <a:endParaRPr lang="en-US" altLang="zh-CN" sz="170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28B737FF-814F-E980-DFC9-F86905EF2560}"/>
              </a:ext>
            </a:extLst>
          </p:cNvPr>
          <p:cNvPicPr>
            <a:picLocks noChangeAspect="1"/>
          </p:cNvPicPr>
          <p:nvPr/>
        </p:nvPicPr>
        <p:blipFill rotWithShape="1">
          <a:blip r:embed="rId6"/>
          <a:srcRect t="9488" b="-9488"/>
          <a:stretch/>
        </p:blipFill>
        <p:spPr>
          <a:xfrm>
            <a:off x="320754" y="5606318"/>
            <a:ext cx="3776685" cy="753814"/>
          </a:xfrm>
          <a:prstGeom prst="rect">
            <a:avLst/>
          </a:prstGeom>
        </p:spPr>
      </p:pic>
    </p:spTree>
    <p:extLst>
      <p:ext uri="{BB962C8B-B14F-4D97-AF65-F5344CB8AC3E}">
        <p14:creationId xmlns:p14="http://schemas.microsoft.com/office/powerpoint/2010/main" val="128427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DB0109-049D-C67E-E1D7-8C5350C13128}"/>
              </a:ext>
            </a:extLst>
          </p:cNvPr>
          <p:cNvSpPr>
            <a:spLocks noGrp="1"/>
          </p:cNvSpPr>
          <p:nvPr>
            <p:ph type="sldNum" sz="quarter" idx="4"/>
          </p:nvPr>
        </p:nvSpPr>
        <p:spPr/>
        <p:txBody>
          <a:bodyPr/>
          <a:lstStyle/>
          <a:p>
            <a:fld id="{7BC01B97-BE90-DE43-87FD-56A468D87D54}" type="slidenum">
              <a:rPr kumimoji="1" lang="zh-CN" altLang="en-US" smtClean="0"/>
              <a:pPr/>
              <a:t>2</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43868CD2-A760-16E3-EC39-AF4C0FF2F1FC}"/>
              </a:ext>
            </a:extLst>
          </p:cNvPr>
          <p:cNvSpPr txBox="1">
            <a:spLocks/>
          </p:cNvSpPr>
          <p:nvPr/>
        </p:nvSpPr>
        <p:spPr>
          <a:xfrm>
            <a:off x="662838" y="586925"/>
            <a:ext cx="2751491"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zh-CN" altLang="en-US" sz="1889" kern="0" dirty="0">
                <a:solidFill>
                  <a:srgbClr val="102391"/>
                </a:solidFill>
                <a:latin typeface="微软雅黑" charset="0"/>
                <a:ea typeface="微软雅黑" charset="0"/>
              </a:rPr>
              <a:t>虚拟试穿研究现状</a:t>
            </a:r>
            <a:endParaRPr kumimoji="1" lang="zh-CN" altLang="en-US" sz="2078" kern="0" dirty="0">
              <a:latin typeface="微软雅黑" panose="020B0503020204020204" charset="-122"/>
              <a:ea typeface="微软雅黑" panose="020B0503020204020204" charset="-122"/>
            </a:endParaRPr>
          </a:p>
        </p:txBody>
      </p:sp>
      <p:sp>
        <p:nvSpPr>
          <p:cNvPr id="4" name="标题 1">
            <a:extLst>
              <a:ext uri="{FF2B5EF4-FFF2-40B4-BE49-F238E27FC236}">
                <a16:creationId xmlns:a16="http://schemas.microsoft.com/office/drawing/2014/main" id="{5B4F0B27-15A8-A6D2-82A1-FBA454189EA8}"/>
              </a:ext>
            </a:extLst>
          </p:cNvPr>
          <p:cNvSpPr txBox="1">
            <a:spLocks/>
          </p:cNvSpPr>
          <p:nvPr/>
        </p:nvSpPr>
        <p:spPr>
          <a:xfrm>
            <a:off x="875440" y="1940787"/>
            <a:ext cx="2933904"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en-US" altLang="zh-CN" sz="1889" kern="0" dirty="0">
                <a:solidFill>
                  <a:srgbClr val="102391"/>
                </a:solidFill>
                <a:latin typeface="微软雅黑" charset="0"/>
                <a:ea typeface="微软雅黑" charset="0"/>
              </a:rPr>
              <a:t>3D</a:t>
            </a:r>
            <a:r>
              <a:rPr kumimoji="1" lang="zh-CN" altLang="en-US" sz="1889" kern="0" dirty="0">
                <a:solidFill>
                  <a:srgbClr val="102391"/>
                </a:solidFill>
                <a:latin typeface="微软雅黑" charset="0"/>
                <a:ea typeface="微软雅黑" charset="0"/>
              </a:rPr>
              <a:t>虚拟试穿</a:t>
            </a:r>
            <a:endParaRPr kumimoji="1" lang="zh-CN" altLang="en-US" sz="2078" kern="0" dirty="0">
              <a:latin typeface="微软雅黑" panose="020B0503020204020204" charset="-122"/>
              <a:ea typeface="微软雅黑" panose="020B0503020204020204" charset="-122"/>
            </a:endParaRPr>
          </a:p>
        </p:txBody>
      </p:sp>
      <p:sp>
        <p:nvSpPr>
          <p:cNvPr id="7" name="标题 1">
            <a:extLst>
              <a:ext uri="{FF2B5EF4-FFF2-40B4-BE49-F238E27FC236}">
                <a16:creationId xmlns:a16="http://schemas.microsoft.com/office/drawing/2014/main" id="{98F861F2-6066-337B-2331-E81A88F1AB72}"/>
              </a:ext>
            </a:extLst>
          </p:cNvPr>
          <p:cNvSpPr txBox="1">
            <a:spLocks/>
          </p:cNvSpPr>
          <p:nvPr/>
        </p:nvSpPr>
        <p:spPr>
          <a:xfrm>
            <a:off x="875440" y="3248605"/>
            <a:ext cx="1910685"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en-US" altLang="zh-CN" sz="1889" kern="0" dirty="0">
                <a:solidFill>
                  <a:srgbClr val="102391"/>
                </a:solidFill>
                <a:latin typeface="微软雅黑" charset="0"/>
                <a:ea typeface="微软雅黑" charset="0"/>
              </a:rPr>
              <a:t>2D</a:t>
            </a:r>
            <a:r>
              <a:rPr kumimoji="1" lang="zh-CN" altLang="en-US" sz="1889" kern="0" dirty="0">
                <a:solidFill>
                  <a:srgbClr val="102391"/>
                </a:solidFill>
                <a:latin typeface="微软雅黑" charset="0"/>
                <a:ea typeface="微软雅黑" charset="0"/>
              </a:rPr>
              <a:t>虚拟试穿</a:t>
            </a:r>
            <a:endParaRPr kumimoji="1" lang="zh-CN" altLang="en-US" sz="2078" kern="0" dirty="0">
              <a:latin typeface="微软雅黑" panose="020B0503020204020204" charset="-122"/>
              <a:ea typeface="微软雅黑" panose="020B0503020204020204" charset="-122"/>
            </a:endParaRPr>
          </a:p>
        </p:txBody>
      </p:sp>
      <p:sp>
        <p:nvSpPr>
          <p:cNvPr id="8" name="标题 1">
            <a:extLst>
              <a:ext uri="{FF2B5EF4-FFF2-40B4-BE49-F238E27FC236}">
                <a16:creationId xmlns:a16="http://schemas.microsoft.com/office/drawing/2014/main" id="{31011625-424B-A772-7C2E-4B8E2F83CEA2}"/>
              </a:ext>
            </a:extLst>
          </p:cNvPr>
          <p:cNvSpPr txBox="1">
            <a:spLocks/>
          </p:cNvSpPr>
          <p:nvPr/>
        </p:nvSpPr>
        <p:spPr>
          <a:xfrm>
            <a:off x="4282137" y="2210595"/>
            <a:ext cx="2933904"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zh-CN" altLang="en-US" sz="1889" kern="0" dirty="0">
                <a:solidFill>
                  <a:srgbClr val="102391"/>
                </a:solidFill>
                <a:latin typeface="微软雅黑" charset="0"/>
                <a:ea typeface="微软雅黑" charset="0"/>
              </a:rPr>
              <a:t>基于图像生成的虚拟试穿</a:t>
            </a:r>
            <a:endParaRPr kumimoji="1" lang="zh-CN" altLang="en-US" sz="2078" kern="0" dirty="0">
              <a:latin typeface="微软雅黑" panose="020B0503020204020204" charset="-122"/>
              <a:ea typeface="微软雅黑" panose="020B0503020204020204" charset="-122"/>
            </a:endParaRPr>
          </a:p>
        </p:txBody>
      </p:sp>
      <p:sp>
        <p:nvSpPr>
          <p:cNvPr id="9" name="标题 1">
            <a:extLst>
              <a:ext uri="{FF2B5EF4-FFF2-40B4-BE49-F238E27FC236}">
                <a16:creationId xmlns:a16="http://schemas.microsoft.com/office/drawing/2014/main" id="{FCE97119-D982-9A8A-B7A1-BA1779E80BC9}"/>
              </a:ext>
            </a:extLst>
          </p:cNvPr>
          <p:cNvSpPr txBox="1">
            <a:spLocks/>
          </p:cNvSpPr>
          <p:nvPr/>
        </p:nvSpPr>
        <p:spPr>
          <a:xfrm>
            <a:off x="4319588" y="3076122"/>
            <a:ext cx="2896451"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r>
              <a:rPr kumimoji="1" lang="zh-CN" altLang="en-US" sz="1889" kern="0" dirty="0">
                <a:solidFill>
                  <a:srgbClr val="102391"/>
                </a:solidFill>
                <a:latin typeface="微软雅黑" charset="0"/>
                <a:ea typeface="微软雅黑" charset="0"/>
              </a:rPr>
              <a:t>基于视频生成的虚拟试穿</a:t>
            </a:r>
            <a:endParaRPr kumimoji="1" lang="zh-CN" altLang="en-US" sz="2078" kern="0" dirty="0">
              <a:latin typeface="微软雅黑" panose="020B0503020204020204" charset="-122"/>
              <a:ea typeface="微软雅黑" panose="020B0503020204020204" charset="-122"/>
            </a:endParaRPr>
          </a:p>
        </p:txBody>
      </p:sp>
      <p:cxnSp>
        <p:nvCxnSpPr>
          <p:cNvPr id="11" name="连接符: 肘形 10">
            <a:extLst>
              <a:ext uri="{FF2B5EF4-FFF2-40B4-BE49-F238E27FC236}">
                <a16:creationId xmlns:a16="http://schemas.microsoft.com/office/drawing/2014/main" id="{C4F7C69E-EF16-F009-33DD-8C59FDF5BCCA}"/>
              </a:ext>
            </a:extLst>
          </p:cNvPr>
          <p:cNvCxnSpPr>
            <a:cxnSpLocks/>
            <a:stCxn id="8" idx="1"/>
            <a:endCxn id="9" idx="1"/>
          </p:cNvCxnSpPr>
          <p:nvPr/>
        </p:nvCxnSpPr>
        <p:spPr>
          <a:xfrm rot="10800000" flipH="1" flipV="1">
            <a:off x="4282136" y="2383078"/>
            <a:ext cx="37453" cy="865527"/>
          </a:xfrm>
          <a:prstGeom prst="bentConnector3">
            <a:avLst>
              <a:gd name="adj1" fmla="val -576676"/>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45A12C5-4856-3A4E-546A-A6F3A3CED4D3}"/>
              </a:ext>
            </a:extLst>
          </p:cNvPr>
          <p:cNvSpPr txBox="1"/>
          <p:nvPr/>
        </p:nvSpPr>
        <p:spPr>
          <a:xfrm>
            <a:off x="3946105" y="3769164"/>
            <a:ext cx="3191899" cy="383054"/>
          </a:xfrm>
          <a:prstGeom prst="rect">
            <a:avLst/>
          </a:prstGeom>
        </p:spPr>
        <p:txBody>
          <a:bodyPr wrap="none" rtlCol="0">
            <a:spAutoFit/>
          </a:bodyPr>
          <a:lstStyle/>
          <a:p>
            <a:pPr defTabSz="863954"/>
            <a:r>
              <a:rPr kumimoji="1" lang="en-US" altLang="zh-CN" sz="1889" b="1" kern="0" dirty="0">
                <a:solidFill>
                  <a:srgbClr val="102391"/>
                </a:solidFill>
                <a:latin typeface="微软雅黑" charset="0"/>
                <a:ea typeface="微软雅黑" charset="0"/>
                <a:cs typeface="+mj-cs"/>
              </a:rPr>
              <a:t>Image/Video Generation</a:t>
            </a:r>
            <a:endParaRPr kumimoji="1" lang="zh-CN" altLang="en-US" sz="1889" b="1" kern="0" dirty="0">
              <a:solidFill>
                <a:srgbClr val="102391"/>
              </a:solidFill>
              <a:latin typeface="微软雅黑" charset="0"/>
              <a:ea typeface="微软雅黑" charset="0"/>
              <a:cs typeface="+mj-cs"/>
            </a:endParaRPr>
          </a:p>
        </p:txBody>
      </p:sp>
    </p:spTree>
    <p:extLst>
      <p:ext uri="{BB962C8B-B14F-4D97-AF65-F5344CB8AC3E}">
        <p14:creationId xmlns:p14="http://schemas.microsoft.com/office/powerpoint/2010/main" val="3433166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4084DA-EE0B-3C6B-5E52-E5C525D663A1}"/>
              </a:ext>
            </a:extLst>
          </p:cNvPr>
          <p:cNvSpPr>
            <a:spLocks noGrp="1"/>
          </p:cNvSpPr>
          <p:nvPr>
            <p:ph type="sldNum" sz="quarter" idx="4"/>
          </p:nvPr>
        </p:nvSpPr>
        <p:spPr/>
        <p:txBody>
          <a:bodyPr/>
          <a:lstStyle/>
          <a:p>
            <a:fld id="{7BC01B97-BE90-DE43-87FD-56A468D87D54}" type="slidenum">
              <a:rPr kumimoji="1" lang="zh-CN" altLang="en-US" smtClean="0"/>
              <a:pPr/>
              <a:t>29</a:t>
            </a:fld>
            <a:endParaRPr kumimoji="1" lang="zh-CN" altLang="en-US" dirty="0">
              <a:solidFill>
                <a:schemeClr val="bg2">
                  <a:lumMod val="75000"/>
                </a:schemeClr>
              </a:solidFill>
            </a:endParaRPr>
          </a:p>
        </p:txBody>
      </p:sp>
      <p:sp>
        <p:nvSpPr>
          <p:cNvPr id="6" name="文本框 5">
            <a:extLst>
              <a:ext uri="{FF2B5EF4-FFF2-40B4-BE49-F238E27FC236}">
                <a16:creationId xmlns:a16="http://schemas.microsoft.com/office/drawing/2014/main" id="{304E2D5B-32A6-EED8-95E8-9F4946A15E3D}"/>
              </a:ext>
            </a:extLst>
          </p:cNvPr>
          <p:cNvSpPr txBox="1"/>
          <p:nvPr/>
        </p:nvSpPr>
        <p:spPr>
          <a:xfrm>
            <a:off x="52864" y="1116703"/>
            <a:ext cx="6205226" cy="358240"/>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Joint noise sampling following LDMs’assumption.</a:t>
            </a:r>
            <a:endParaRPr lang="zh-CN" altLang="en-US" sz="1728"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8DE1D78-62A1-715D-0462-3FC7E80CE1AA}"/>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9" name="图片 8">
            <a:extLst>
              <a:ext uri="{FF2B5EF4-FFF2-40B4-BE49-F238E27FC236}">
                <a16:creationId xmlns:a16="http://schemas.microsoft.com/office/drawing/2014/main" id="{705F7079-C378-6CC1-75B1-09CBB8218C13}"/>
              </a:ext>
            </a:extLst>
          </p:cNvPr>
          <p:cNvPicPr>
            <a:picLocks noChangeAspect="1"/>
          </p:cNvPicPr>
          <p:nvPr/>
        </p:nvPicPr>
        <p:blipFill rotWithShape="1">
          <a:blip r:embed="rId3"/>
          <a:srcRect t="11407" b="9843"/>
          <a:stretch/>
        </p:blipFill>
        <p:spPr>
          <a:xfrm>
            <a:off x="241834" y="2580690"/>
            <a:ext cx="7892246" cy="102049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F065BA0-6035-F910-A27D-6B10CE731463}"/>
                  </a:ext>
                </a:extLst>
              </p:cNvPr>
              <p:cNvSpPr txBox="1"/>
              <p:nvPr/>
            </p:nvSpPr>
            <p:spPr>
              <a:xfrm>
                <a:off x="503584" y="1595594"/>
                <a:ext cx="2292487" cy="949940"/>
              </a:xfrm>
              <a:prstGeom prst="rect">
                <a:avLst/>
              </a:prstGeom>
            </p:spPr>
            <p:txBody>
              <a:bodyPr wrap="none" lIns="0" tIns="0" rIns="0" bIns="0" rtlCol="0">
                <a:spAutoFit/>
              </a:bodyPr>
              <a:lstStyle/>
              <a:p>
                <a:pPr defTabSz="863954"/>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m:t>
                        </m:r>
                      </m:sup>
                    </m:sSubSup>
                  </m:oMath>
                </a14:m>
                <a:r>
                  <a:rPr lang="zh-CN" altLang="en-US" sz="1889" dirty="0">
                    <a:latin typeface="微软雅黑" panose="020B0503020204020204" pitchFamily="34" charset="-122"/>
                    <a:ea typeface="微软雅黑" panose="020B0503020204020204" pitchFamily="34" charset="-122"/>
                  </a:rPr>
                  <a:t>是 统一噪声</a:t>
                </a:r>
                <a:endParaRPr lang="en-US" altLang="zh-CN" sz="1889" dirty="0">
                  <a:latin typeface="微软雅黑" panose="020B0503020204020204" pitchFamily="34" charset="-122"/>
                  <a:ea typeface="微软雅黑" panose="020B0503020204020204" pitchFamily="34" charset="-122"/>
                </a:endParaRPr>
              </a:p>
              <a:p>
                <a:pPr defTabSz="863954"/>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𝑖</m:t>
                        </m:r>
                      </m:sup>
                    </m:sSubSup>
                    <m:r>
                      <a:rPr lang="zh-CN" altLang="en-US" sz="1889" i="1">
                        <a:latin typeface="Cambria Math" panose="02040503050406030204" pitchFamily="18" charset="0"/>
                      </a:rPr>
                      <m:t>是</m:t>
                    </m:r>
                  </m:oMath>
                </a14:m>
                <a:r>
                  <a:rPr lang="zh-CN" altLang="en-US" sz="1889" dirty="0">
                    <a:latin typeface="微软雅黑" panose="020B0503020204020204" pitchFamily="34" charset="-122"/>
                    <a:ea typeface="微软雅黑" panose="020B0503020204020204" pitchFamily="34" charset="-122"/>
                  </a:rPr>
                  <a:t>单个噪声</a:t>
                </a:r>
                <a:endParaRPr lang="en-US" altLang="zh-CN" sz="1889" dirty="0">
                  <a:latin typeface="微软雅黑" panose="020B0503020204020204" pitchFamily="34" charset="-122"/>
                  <a:ea typeface="微软雅黑" panose="020B0503020204020204" pitchFamily="34" charset="-122"/>
                </a:endParaRPr>
              </a:p>
              <a:p>
                <a14:m>
                  <m:oMath xmlns:m="http://schemas.openxmlformats.org/officeDocument/2006/math">
                    <m:sSubSup>
                      <m:sSubSupPr>
                        <m:ctrlPr>
                          <a:rPr lang="en-US" altLang="zh-CN" sz="1889" i="1">
                            <a:latin typeface="Cambria Math" panose="02040503050406030204" pitchFamily="18" charset="0"/>
                          </a:rPr>
                        </m:ctrlPr>
                      </m:sSubSupPr>
                      <m:e>
                        <m:r>
                          <a:rPr lang="en-US" altLang="zh-CN" sz="1889" i="1">
                            <a:latin typeface="Cambria Math" panose="02040503050406030204" pitchFamily="18" charset="0"/>
                          </a:rPr>
                          <m:t>𝑋</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1:</m:t>
                        </m:r>
                        <m:r>
                          <a:rPr lang="en-US" altLang="zh-CN" sz="1889" i="1">
                            <a:latin typeface="Cambria Math" panose="02040503050406030204" pitchFamily="18" charset="0"/>
                          </a:rPr>
                          <m:t>𝑓</m:t>
                        </m:r>
                      </m:sup>
                    </m:sSubSup>
                    <m:r>
                      <a:rPr lang="zh-CN" altLang="en-US" sz="1889" i="1">
                        <a:latin typeface="Cambria Math" panose="02040503050406030204" pitchFamily="18" charset="0"/>
                      </a:rPr>
                      <m:t>和</m:t>
                    </m:r>
                    <m:sSubSup>
                      <m:sSubSupPr>
                        <m:ctrlPr>
                          <a:rPr lang="en-US" altLang="zh-CN" sz="1889" i="1">
                            <a:latin typeface="Cambria Math" panose="02040503050406030204" pitchFamily="18" charset="0"/>
                          </a:rPr>
                        </m:ctrlPr>
                      </m:sSubSupPr>
                      <m:e>
                        <m:r>
                          <a:rPr lang="zh-CN" altLang="en-US" sz="1889" i="1">
                            <a:latin typeface="Cambria Math" panose="02040503050406030204" pitchFamily="18" charset="0"/>
                          </a:rPr>
                          <m:t>𝛿</m:t>
                        </m:r>
                      </m:e>
                      <m:sub>
                        <m:r>
                          <a:rPr lang="en-US" altLang="zh-CN" sz="1889" i="1">
                            <a:latin typeface="Cambria Math" panose="02040503050406030204" pitchFamily="18" charset="0"/>
                          </a:rPr>
                          <m:t>𝑇</m:t>
                        </m:r>
                      </m:sub>
                      <m:sup>
                        <m:r>
                          <a:rPr lang="en-US" altLang="zh-CN" sz="1889" i="1">
                            <a:latin typeface="Cambria Math" panose="02040503050406030204" pitchFamily="18" charset="0"/>
                          </a:rPr>
                          <m:t>1:</m:t>
                        </m:r>
                        <m:r>
                          <a:rPr lang="en-US" altLang="zh-CN" sz="1889" i="1">
                            <a:latin typeface="Cambria Math" panose="02040503050406030204" pitchFamily="18" charset="0"/>
                          </a:rPr>
                          <m:t>𝑓</m:t>
                        </m:r>
                      </m:sup>
                    </m:sSubSup>
                    <m:r>
                      <a:rPr lang="zh-CN" altLang="en-US" sz="1889" i="1">
                        <a:latin typeface="Cambria Math" panose="02040503050406030204" pitchFamily="18" charset="0"/>
                      </a:rPr>
                      <m:t>是</m:t>
                    </m:r>
                  </m:oMath>
                </a14:m>
                <a:r>
                  <a:rPr lang="zh-CN" altLang="en-US" sz="1889" dirty="0">
                    <a:latin typeface="微软雅黑" panose="020B0503020204020204" pitchFamily="34" charset="-122"/>
                    <a:ea typeface="微软雅黑" panose="020B0503020204020204" pitchFamily="34" charset="-122"/>
                  </a:rPr>
                  <a:t>联合分布</a:t>
                </a:r>
              </a:p>
            </p:txBody>
          </p:sp>
        </mc:Choice>
        <mc:Fallback xmlns="">
          <p:sp>
            <p:nvSpPr>
              <p:cNvPr id="12" name="文本框 11">
                <a:extLst>
                  <a:ext uri="{FF2B5EF4-FFF2-40B4-BE49-F238E27FC236}">
                    <a16:creationId xmlns:a16="http://schemas.microsoft.com/office/drawing/2014/main" id="{DF065BA0-6035-F910-A27D-6B10CE731463}"/>
                  </a:ext>
                </a:extLst>
              </p:cNvPr>
              <p:cNvSpPr txBox="1">
                <a:spLocks noRot="1" noChangeAspect="1" noMove="1" noResize="1" noEditPoints="1" noAdjustHandles="1" noChangeArrowheads="1" noChangeShapeType="1" noTextEdit="1"/>
              </p:cNvSpPr>
              <p:nvPr/>
            </p:nvSpPr>
            <p:spPr>
              <a:xfrm>
                <a:off x="503584" y="1595594"/>
                <a:ext cx="2292487" cy="949940"/>
              </a:xfrm>
              <a:prstGeom prst="rect">
                <a:avLst/>
              </a:prstGeom>
              <a:blipFill>
                <a:blip r:embed="rId4"/>
                <a:stretch>
                  <a:fillRect l="-3723" t="-8333" r="-5053" b="-128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2A71BEB-E146-6E1A-4E65-0270A1A74727}"/>
              </a:ext>
            </a:extLst>
          </p:cNvPr>
          <p:cNvPicPr>
            <a:picLocks noChangeAspect="1"/>
          </p:cNvPicPr>
          <p:nvPr/>
        </p:nvPicPr>
        <p:blipFill>
          <a:blip r:embed="rId5"/>
          <a:stretch>
            <a:fillRect/>
          </a:stretch>
        </p:blipFill>
        <p:spPr>
          <a:xfrm>
            <a:off x="373938" y="3647395"/>
            <a:ext cx="5510157" cy="1867693"/>
          </a:xfrm>
          <a:prstGeom prst="rect">
            <a:avLst/>
          </a:prstGeom>
        </p:spPr>
      </p:pic>
      <p:pic>
        <p:nvPicPr>
          <p:cNvPr id="8" name="图片 7">
            <a:extLst>
              <a:ext uri="{FF2B5EF4-FFF2-40B4-BE49-F238E27FC236}">
                <a16:creationId xmlns:a16="http://schemas.microsoft.com/office/drawing/2014/main" id="{AC09652E-5954-CCAA-41DF-D7F1E9EF6AD6}"/>
              </a:ext>
            </a:extLst>
          </p:cNvPr>
          <p:cNvPicPr>
            <a:picLocks noChangeAspect="1"/>
          </p:cNvPicPr>
          <p:nvPr/>
        </p:nvPicPr>
        <p:blipFill>
          <a:blip r:embed="rId6"/>
          <a:stretch>
            <a:fillRect/>
          </a:stretch>
        </p:blipFill>
        <p:spPr>
          <a:xfrm>
            <a:off x="6062031" y="3861078"/>
            <a:ext cx="2206660" cy="1269817"/>
          </a:xfrm>
          <a:prstGeom prst="rect">
            <a:avLst/>
          </a:prstGeom>
        </p:spPr>
      </p:pic>
    </p:spTree>
    <p:extLst>
      <p:ext uri="{BB962C8B-B14F-4D97-AF65-F5344CB8AC3E}">
        <p14:creationId xmlns:p14="http://schemas.microsoft.com/office/powerpoint/2010/main" val="245585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83A1A5-6632-50B0-E987-4C4D59409A4C}"/>
              </a:ext>
            </a:extLst>
          </p:cNvPr>
          <p:cNvSpPr>
            <a:spLocks noGrp="1"/>
          </p:cNvSpPr>
          <p:nvPr>
            <p:ph type="sldNum" sz="quarter" idx="4"/>
          </p:nvPr>
        </p:nvSpPr>
        <p:spPr/>
        <p:txBody>
          <a:bodyPr/>
          <a:lstStyle/>
          <a:p>
            <a:fld id="{7BC01B97-BE90-DE43-87FD-56A468D87D54}" type="slidenum">
              <a:rPr kumimoji="1" lang="zh-CN" altLang="en-US" smtClean="0"/>
              <a:pPr/>
              <a:t>30</a:t>
            </a:fld>
            <a:endParaRPr kumimoji="1" lang="zh-CN" altLang="en-US" dirty="0">
              <a:solidFill>
                <a:schemeClr val="bg2">
                  <a:lumMod val="75000"/>
                </a:schemeClr>
              </a:solidFill>
            </a:endParaRPr>
          </a:p>
        </p:txBody>
      </p:sp>
      <p:pic>
        <p:nvPicPr>
          <p:cNvPr id="3" name="图片 2">
            <a:extLst>
              <a:ext uri="{FF2B5EF4-FFF2-40B4-BE49-F238E27FC236}">
                <a16:creationId xmlns:a16="http://schemas.microsoft.com/office/drawing/2014/main" id="{287E78C4-B0B5-92A9-97E9-38645295AD2D}"/>
              </a:ext>
            </a:extLst>
          </p:cNvPr>
          <p:cNvPicPr>
            <a:picLocks noChangeAspect="1"/>
          </p:cNvPicPr>
          <p:nvPr/>
        </p:nvPicPr>
        <p:blipFill>
          <a:blip r:embed="rId2"/>
          <a:stretch>
            <a:fillRect/>
          </a:stretch>
        </p:blipFill>
        <p:spPr>
          <a:xfrm>
            <a:off x="365195" y="1345503"/>
            <a:ext cx="7018346" cy="1063009"/>
          </a:xfrm>
          <a:prstGeom prst="rect">
            <a:avLst/>
          </a:prstGeom>
        </p:spPr>
      </p:pic>
      <p:sp>
        <p:nvSpPr>
          <p:cNvPr id="4" name="文本框 3">
            <a:extLst>
              <a:ext uri="{FF2B5EF4-FFF2-40B4-BE49-F238E27FC236}">
                <a16:creationId xmlns:a16="http://schemas.microsoft.com/office/drawing/2014/main" id="{B2777D1E-7D9C-8D6D-D688-BB9100B8A1AE}"/>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6" name="图片 5">
            <a:extLst>
              <a:ext uri="{FF2B5EF4-FFF2-40B4-BE49-F238E27FC236}">
                <a16:creationId xmlns:a16="http://schemas.microsoft.com/office/drawing/2014/main" id="{71E5FED7-C2EF-6270-3E38-3D19F5DF5C74}"/>
              </a:ext>
            </a:extLst>
          </p:cNvPr>
          <p:cNvPicPr>
            <a:picLocks noChangeAspect="1"/>
          </p:cNvPicPr>
          <p:nvPr/>
        </p:nvPicPr>
        <p:blipFill>
          <a:blip r:embed="rId3"/>
          <a:stretch>
            <a:fillRect/>
          </a:stretch>
        </p:blipFill>
        <p:spPr>
          <a:xfrm>
            <a:off x="351099" y="2790513"/>
            <a:ext cx="7678695" cy="3317954"/>
          </a:xfrm>
          <a:prstGeom prst="rect">
            <a:avLst/>
          </a:prstGeom>
        </p:spPr>
      </p:pic>
    </p:spTree>
    <p:extLst>
      <p:ext uri="{BB962C8B-B14F-4D97-AF65-F5344CB8AC3E}">
        <p14:creationId xmlns:p14="http://schemas.microsoft.com/office/powerpoint/2010/main" val="557041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336FA8-19C4-9353-9324-0169A7BA5062}"/>
              </a:ext>
            </a:extLst>
          </p:cNvPr>
          <p:cNvSpPr>
            <a:spLocks noGrp="1"/>
          </p:cNvSpPr>
          <p:nvPr>
            <p:ph type="sldNum" sz="quarter" idx="4"/>
          </p:nvPr>
        </p:nvSpPr>
        <p:spPr/>
        <p:txBody>
          <a:bodyPr/>
          <a:lstStyle/>
          <a:p>
            <a:fld id="{7BC01B97-BE90-DE43-87FD-56A468D87D54}" type="slidenum">
              <a:rPr kumimoji="1" lang="zh-CN" altLang="en-US" smtClean="0"/>
              <a:pPr/>
              <a:t>31</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160DB385-B7CB-701F-5A99-979BC1829D01}"/>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sp>
        <p:nvSpPr>
          <p:cNvPr id="4" name="文本框 3">
            <a:extLst>
              <a:ext uri="{FF2B5EF4-FFF2-40B4-BE49-F238E27FC236}">
                <a16:creationId xmlns:a16="http://schemas.microsoft.com/office/drawing/2014/main" id="{242BE798-F300-0AA6-F46D-BB0F5BF61899}"/>
              </a:ext>
            </a:extLst>
          </p:cNvPr>
          <p:cNvSpPr txBox="1"/>
          <p:nvPr/>
        </p:nvSpPr>
        <p:spPr>
          <a:xfrm>
            <a:off x="52864" y="1116703"/>
            <a:ext cx="6205226" cy="358240"/>
          </a:xfrm>
          <a:prstGeom prst="rect">
            <a:avLst/>
          </a:prstGeom>
          <a:noFill/>
        </p:spPr>
        <p:txBody>
          <a:bodyPr wrap="square">
            <a:spAutoFit/>
          </a:bodyPr>
          <a:lstStyle/>
          <a:p>
            <a:pPr marL="269986" indent="-269986">
              <a:buFont typeface="Arial" panose="020B0604020202020204" pitchFamily="34" charset="0"/>
              <a:buChar char="•"/>
            </a:pPr>
            <a:r>
              <a:rPr lang="en-US" altLang="zh-CN" sz="1728" dirty="0">
                <a:solidFill>
                  <a:srgbClr val="000000"/>
                </a:solidFill>
                <a:highlight>
                  <a:srgbClr val="FFFFFF"/>
                </a:highlight>
                <a:latin typeface="Arial" panose="020B0604020202020204" pitchFamily="34" charset="0"/>
              </a:rPr>
              <a:t>Step-aware attention shift</a:t>
            </a: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a:t>
            </a:r>
            <a:endParaRPr lang="zh-CN" altLang="en-US" sz="1728"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477D5B5-807D-464B-4778-DD293AD35BA3}"/>
              </a:ext>
            </a:extLst>
          </p:cNvPr>
          <p:cNvPicPr>
            <a:picLocks noChangeAspect="1"/>
          </p:cNvPicPr>
          <p:nvPr/>
        </p:nvPicPr>
        <p:blipFill>
          <a:blip r:embed="rId3"/>
          <a:stretch>
            <a:fillRect/>
          </a:stretch>
        </p:blipFill>
        <p:spPr>
          <a:xfrm>
            <a:off x="152594" y="2621114"/>
            <a:ext cx="7919072" cy="1107990"/>
          </a:xfrm>
          <a:prstGeom prst="rect">
            <a:avLst/>
          </a:prstGeom>
        </p:spPr>
      </p:pic>
      <p:sp>
        <p:nvSpPr>
          <p:cNvPr id="8" name="文本框 7">
            <a:extLst>
              <a:ext uri="{FF2B5EF4-FFF2-40B4-BE49-F238E27FC236}">
                <a16:creationId xmlns:a16="http://schemas.microsoft.com/office/drawing/2014/main" id="{CD86564A-1D38-4857-E058-971566C6A93D}"/>
              </a:ext>
            </a:extLst>
          </p:cNvPr>
          <p:cNvSpPr txBox="1"/>
          <p:nvPr/>
        </p:nvSpPr>
        <p:spPr>
          <a:xfrm>
            <a:off x="322675" y="1672347"/>
            <a:ext cx="6505613" cy="620450"/>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特别是，前一帧有助于增强时间一致性，而第一帧作为基准形状，保持整个视频的外观一致性。</a:t>
            </a:r>
            <a:endParaRPr lang="zh-CN" altLang="en-US" sz="1728" dirty="0"/>
          </a:p>
        </p:txBody>
      </p:sp>
    </p:spTree>
    <p:extLst>
      <p:ext uri="{BB962C8B-B14F-4D97-AF65-F5344CB8AC3E}">
        <p14:creationId xmlns:p14="http://schemas.microsoft.com/office/powerpoint/2010/main" val="167984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2ADC5D-7C82-3778-431E-2067CD50F564}"/>
              </a:ext>
            </a:extLst>
          </p:cNvPr>
          <p:cNvSpPr>
            <a:spLocks noGrp="1"/>
          </p:cNvSpPr>
          <p:nvPr>
            <p:ph type="sldNum" sz="quarter" idx="4"/>
          </p:nvPr>
        </p:nvSpPr>
        <p:spPr/>
        <p:txBody>
          <a:bodyPr/>
          <a:lstStyle/>
          <a:p>
            <a:fld id="{7BC01B97-BE90-DE43-87FD-56A468D87D54}" type="slidenum">
              <a:rPr kumimoji="1" lang="zh-CN" altLang="en-US" smtClean="0"/>
              <a:pPr/>
              <a:t>32</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54F07176-69C2-1E0B-D39D-469DA83CEF03}"/>
              </a:ext>
            </a:extLst>
          </p:cNvPr>
          <p:cNvSpPr txBox="1"/>
          <p:nvPr/>
        </p:nvSpPr>
        <p:spPr>
          <a:xfrm>
            <a:off x="152594" y="241197"/>
            <a:ext cx="7228459"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Free-Bloom: Zero-Shot Text-to-Video Generator with LLM Director and LDM Animator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[NeurIPS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4" name="图片 3">
            <a:extLst>
              <a:ext uri="{FF2B5EF4-FFF2-40B4-BE49-F238E27FC236}">
                <a16:creationId xmlns:a16="http://schemas.microsoft.com/office/drawing/2014/main" id="{44154E12-A2E7-4E33-830B-9E68D5F86AF9}"/>
              </a:ext>
            </a:extLst>
          </p:cNvPr>
          <p:cNvPicPr>
            <a:picLocks noChangeAspect="1"/>
          </p:cNvPicPr>
          <p:nvPr/>
        </p:nvPicPr>
        <p:blipFill>
          <a:blip r:embed="rId2"/>
          <a:stretch>
            <a:fillRect/>
          </a:stretch>
        </p:blipFill>
        <p:spPr>
          <a:xfrm>
            <a:off x="152594" y="1039408"/>
            <a:ext cx="8248948" cy="3177007"/>
          </a:xfrm>
          <a:prstGeom prst="rect">
            <a:avLst/>
          </a:prstGeom>
        </p:spPr>
      </p:pic>
      <p:sp>
        <p:nvSpPr>
          <p:cNvPr id="5" name="文本框 4">
            <a:extLst>
              <a:ext uri="{FF2B5EF4-FFF2-40B4-BE49-F238E27FC236}">
                <a16:creationId xmlns:a16="http://schemas.microsoft.com/office/drawing/2014/main" id="{A3A91E5A-7B42-3D37-7EFD-5BECCCC739D0}"/>
              </a:ext>
            </a:extLst>
          </p:cNvPr>
          <p:cNvSpPr txBox="1"/>
          <p:nvPr/>
        </p:nvSpPr>
        <p:spPr>
          <a:xfrm>
            <a:off x="296398" y="4219277"/>
            <a:ext cx="8342795" cy="1599316"/>
          </a:xfrm>
          <a:prstGeom prst="rect">
            <a:avLst/>
          </a:prstGeom>
        </p:spPr>
        <p:txBody>
          <a:bodyPr wrap="none" rtlCol="0">
            <a:spAutoFit/>
          </a:bodyPr>
          <a:lstStyle/>
          <a:p>
            <a:pPr defTabSz="863954"/>
            <a:r>
              <a:rPr lang="zh-CN" altLang="en-US" sz="1889" b="1" dirty="0">
                <a:solidFill>
                  <a:srgbClr val="102391"/>
                </a:solidFill>
              </a:rPr>
              <a:t>总结：</a:t>
            </a:r>
            <a:endParaRPr lang="en-US" altLang="zh-CN" sz="1889" b="1" dirty="0">
              <a:solidFill>
                <a:srgbClr val="102391"/>
              </a:solidFill>
            </a:endParaRPr>
          </a:p>
          <a:p>
            <a:pPr defTabSz="863954"/>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1</a:t>
            </a:r>
            <a:r>
              <a:rPr lang="zh-CN" altLang="en-US" sz="1323" dirty="0">
                <a:latin typeface="微软雅黑" panose="020B0503020204020204" pitchFamily="34" charset="-122"/>
                <a:ea typeface="微软雅黑" panose="020B0503020204020204" pitchFamily="34" charset="-122"/>
              </a:rPr>
              <a:t>）为了解决文本生成视频中语义连贯性、目标一致性，时序一致性的问题，提出</a:t>
            </a:r>
            <a:r>
              <a:rPr lang="en-US" altLang="zh-CN" sz="1323" dirty="0">
                <a:latin typeface="微软雅黑" panose="020B0503020204020204" pitchFamily="34" charset="-122"/>
                <a:ea typeface="微软雅黑" panose="020B0503020204020204" pitchFamily="34" charset="-122"/>
              </a:rPr>
              <a:t>Free-Bloom</a:t>
            </a:r>
            <a:r>
              <a:rPr lang="zh-CN" altLang="en-US" sz="1323" dirty="0">
                <a:latin typeface="微软雅黑" panose="020B0503020204020204" pitchFamily="34" charset="-122"/>
                <a:ea typeface="微软雅黑" panose="020B0503020204020204" pitchFamily="34" charset="-122"/>
              </a:rPr>
              <a:t>利用</a:t>
            </a:r>
            <a:r>
              <a:rPr lang="en-US" altLang="zh-CN" sz="1323" dirty="0">
                <a:latin typeface="微软雅黑" panose="020B0503020204020204" pitchFamily="34" charset="-122"/>
                <a:ea typeface="微软雅黑" panose="020B0503020204020204" pitchFamily="34" charset="-122"/>
              </a:rPr>
              <a:t>LLM</a:t>
            </a:r>
            <a:r>
              <a:rPr lang="zh-CN" altLang="en-US" sz="1323" dirty="0">
                <a:latin typeface="微软雅黑" panose="020B0503020204020204" pitchFamily="34" charset="-122"/>
                <a:ea typeface="微软雅黑" panose="020B0503020204020204" pitchFamily="34" charset="-122"/>
              </a:rPr>
              <a:t>模型</a:t>
            </a:r>
            <a:endParaRPr lang="en-US" altLang="zh-CN" sz="1323" dirty="0">
              <a:latin typeface="微软雅黑" panose="020B0503020204020204" pitchFamily="34" charset="-122"/>
              <a:ea typeface="微软雅黑" panose="020B0503020204020204" pitchFamily="34" charset="-122"/>
            </a:endParaRPr>
          </a:p>
          <a:p>
            <a:pPr defTabSz="863954"/>
            <a:r>
              <a:rPr lang="zh-CN" altLang="en-US" sz="1323" dirty="0">
                <a:latin typeface="微软雅黑" panose="020B0503020204020204" pitchFamily="34" charset="-122"/>
                <a:ea typeface="微软雅黑" panose="020B0503020204020204" pitchFamily="34" charset="-122"/>
              </a:rPr>
              <a:t>作为导演来生成语义连贯的提示序列，预训练的</a:t>
            </a:r>
            <a:r>
              <a:rPr lang="en-US" altLang="zh-CN" sz="1323" dirty="0">
                <a:latin typeface="微软雅黑" panose="020B0503020204020204" pitchFamily="34" charset="-122"/>
                <a:ea typeface="微软雅黑" panose="020B0503020204020204" pitchFamily="34" charset="-122"/>
              </a:rPr>
              <a:t>LDM</a:t>
            </a:r>
            <a:r>
              <a:rPr lang="zh-CN" altLang="en-US" sz="1323" dirty="0">
                <a:latin typeface="微软雅黑" panose="020B0503020204020204" pitchFamily="34" charset="-122"/>
                <a:ea typeface="微软雅黑" panose="020B0503020204020204" pitchFamily="34" charset="-122"/>
              </a:rPr>
              <a:t>模型作为动画师生成高保真帧。</a:t>
            </a:r>
            <a:endParaRPr lang="en-US" altLang="zh-CN" sz="1323" dirty="0">
              <a:latin typeface="微软雅黑" panose="020B0503020204020204" pitchFamily="34" charset="-122"/>
              <a:ea typeface="微软雅黑" panose="020B0503020204020204" pitchFamily="34" charset="-122"/>
            </a:endParaRPr>
          </a:p>
          <a:p>
            <a:pPr defTabSz="863954"/>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2</a:t>
            </a:r>
            <a:r>
              <a:rPr lang="zh-CN" altLang="en-US" sz="1323" dirty="0">
                <a:latin typeface="微软雅黑" panose="020B0503020204020204" pitchFamily="34" charset="-122"/>
                <a:ea typeface="微软雅黑" panose="020B0503020204020204" pitchFamily="34" charset="-122"/>
              </a:rPr>
              <a:t>）提示序列即针对每一帧有相应的描述，又有统一的个体和背景的描述。</a:t>
            </a:r>
            <a:endParaRPr lang="en-US" altLang="zh-CN" sz="1323" dirty="0">
              <a:latin typeface="微软雅黑" panose="020B0503020204020204" pitchFamily="34" charset="-122"/>
              <a:ea typeface="微软雅黑" panose="020B0503020204020204" pitchFamily="34" charset="-122"/>
            </a:endParaRPr>
          </a:p>
          <a:p>
            <a:pPr defTabSz="863954"/>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3</a:t>
            </a:r>
            <a:r>
              <a:rPr lang="zh-CN" altLang="en-US" sz="1323" dirty="0">
                <a:latin typeface="微软雅黑" panose="020B0503020204020204" pitchFamily="34" charset="-122"/>
                <a:ea typeface="微软雅黑" panose="020B0503020204020204" pitchFamily="34" charset="-122"/>
              </a:rPr>
              <a:t>）联合统一噪声和独立噪声分布加权得到初始噪声变量</a:t>
            </a:r>
            <a:endParaRPr lang="en-US" altLang="zh-CN" sz="1323" dirty="0">
              <a:latin typeface="微软雅黑" panose="020B0503020204020204" pitchFamily="34" charset="-122"/>
              <a:ea typeface="微软雅黑" panose="020B0503020204020204" pitchFamily="34" charset="-122"/>
            </a:endParaRPr>
          </a:p>
          <a:p>
            <a:pPr defTabSz="863954"/>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4</a:t>
            </a:r>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attention</a:t>
            </a:r>
            <a:r>
              <a:rPr lang="zh-CN" altLang="en-US" sz="1323" dirty="0">
                <a:latin typeface="微软雅黑" panose="020B0503020204020204" pitchFamily="34" charset="-122"/>
                <a:ea typeface="微软雅黑" panose="020B0503020204020204" pitchFamily="34" charset="-122"/>
              </a:rPr>
              <a:t>模块关联帧之间的连贯性，和初始帧的一致性</a:t>
            </a:r>
            <a:endParaRPr lang="en-US" altLang="zh-CN" sz="1323" dirty="0">
              <a:latin typeface="微软雅黑" panose="020B0503020204020204" pitchFamily="34" charset="-122"/>
              <a:ea typeface="微软雅黑" panose="020B0503020204020204" pitchFamily="34" charset="-122"/>
            </a:endParaRPr>
          </a:p>
          <a:p>
            <a:pPr defTabSz="863954"/>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5</a:t>
            </a:r>
            <a:r>
              <a:rPr lang="zh-CN" altLang="en-US" sz="1323" dirty="0">
                <a:latin typeface="微软雅黑" panose="020B0503020204020204" pitchFamily="34" charset="-122"/>
                <a:ea typeface="微软雅黑" panose="020B0503020204020204" pitchFamily="34" charset="-122"/>
              </a:rPr>
              <a:t>）基于关键帧通过上下文和去噪插值得到更加平滑的视频。</a:t>
            </a:r>
          </a:p>
        </p:txBody>
      </p:sp>
    </p:spTree>
    <p:extLst>
      <p:ext uri="{BB962C8B-B14F-4D97-AF65-F5344CB8AC3E}">
        <p14:creationId xmlns:p14="http://schemas.microsoft.com/office/powerpoint/2010/main" val="4165605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D5D27E-0C16-1306-667F-E6A92D3A403B}"/>
              </a:ext>
            </a:extLst>
          </p:cNvPr>
          <p:cNvSpPr>
            <a:spLocks noGrp="1"/>
          </p:cNvSpPr>
          <p:nvPr>
            <p:ph type="sldNum" sz="quarter" idx="4"/>
          </p:nvPr>
        </p:nvSpPr>
        <p:spPr/>
        <p:txBody>
          <a:bodyPr/>
          <a:lstStyle/>
          <a:p>
            <a:fld id="{7BC01B97-BE90-DE43-87FD-56A468D87D54}" type="slidenum">
              <a:rPr kumimoji="1" lang="zh-CN" altLang="en-US" smtClean="0"/>
              <a:pPr/>
              <a:t>33</a:t>
            </a:fld>
            <a:endParaRPr kumimoji="1" lang="zh-CN" altLang="en-US" dirty="0">
              <a:solidFill>
                <a:schemeClr val="bg2">
                  <a:lumMod val="75000"/>
                </a:schemeClr>
              </a:solidFill>
            </a:endParaRPr>
          </a:p>
        </p:txBody>
      </p:sp>
      <p:sp>
        <p:nvSpPr>
          <p:cNvPr id="4" name="文本框 3">
            <a:extLst>
              <a:ext uri="{FF2B5EF4-FFF2-40B4-BE49-F238E27FC236}">
                <a16:creationId xmlns:a16="http://schemas.microsoft.com/office/drawing/2014/main" id="{BFF13D3E-72B1-ACAF-354E-780478ECA009}"/>
              </a:ext>
            </a:extLst>
          </p:cNvPr>
          <p:cNvSpPr txBox="1"/>
          <p:nvPr/>
        </p:nvSpPr>
        <p:spPr>
          <a:xfrm>
            <a:off x="25252" y="241197"/>
            <a:ext cx="5825288"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Identifying and Solving Conditional Image Leakage in Image-to-Video Diffusion Model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[arXiv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7" name="图片 6">
            <a:extLst>
              <a:ext uri="{FF2B5EF4-FFF2-40B4-BE49-F238E27FC236}">
                <a16:creationId xmlns:a16="http://schemas.microsoft.com/office/drawing/2014/main" id="{D6DBE31C-7772-46F4-9EF0-37BF7EE3954D}"/>
              </a:ext>
            </a:extLst>
          </p:cNvPr>
          <p:cNvPicPr>
            <a:picLocks noChangeAspect="1"/>
          </p:cNvPicPr>
          <p:nvPr/>
        </p:nvPicPr>
        <p:blipFill>
          <a:blip r:embed="rId2"/>
          <a:stretch>
            <a:fillRect/>
          </a:stretch>
        </p:blipFill>
        <p:spPr>
          <a:xfrm>
            <a:off x="147462" y="1964471"/>
            <a:ext cx="8344251" cy="2678782"/>
          </a:xfrm>
          <a:prstGeom prst="rect">
            <a:avLst/>
          </a:prstGeom>
        </p:spPr>
      </p:pic>
      <p:sp>
        <p:nvSpPr>
          <p:cNvPr id="9" name="文本框 8">
            <a:extLst>
              <a:ext uri="{FF2B5EF4-FFF2-40B4-BE49-F238E27FC236}">
                <a16:creationId xmlns:a16="http://schemas.microsoft.com/office/drawing/2014/main" id="{F21DA524-E784-52EB-F186-A9A2D12B5F32}"/>
              </a:ext>
            </a:extLst>
          </p:cNvPr>
          <p:cNvSpPr txBox="1"/>
          <p:nvPr/>
        </p:nvSpPr>
        <p:spPr>
          <a:xfrm>
            <a:off x="365195" y="1345504"/>
            <a:ext cx="7781224" cy="620450"/>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图像到视频</a:t>
            </a: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(I2V)</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生成旨在生成具有动态和自然运动的视频，同时保持给定图像的外观。</a:t>
            </a:r>
            <a:endParaRPr lang="zh-CN" altLang="en-US" sz="1728" dirty="0"/>
          </a:p>
        </p:txBody>
      </p:sp>
    </p:spTree>
    <p:extLst>
      <p:ext uri="{BB962C8B-B14F-4D97-AF65-F5344CB8AC3E}">
        <p14:creationId xmlns:p14="http://schemas.microsoft.com/office/powerpoint/2010/main" val="320667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1DD431-18A8-89BA-B019-518CBEF3CFA5}"/>
              </a:ext>
            </a:extLst>
          </p:cNvPr>
          <p:cNvSpPr>
            <a:spLocks noGrp="1"/>
          </p:cNvSpPr>
          <p:nvPr>
            <p:ph type="sldNum" sz="quarter" idx="4"/>
          </p:nvPr>
        </p:nvSpPr>
        <p:spPr/>
        <p:txBody>
          <a:bodyPr/>
          <a:lstStyle/>
          <a:p>
            <a:fld id="{7BC01B97-BE90-DE43-87FD-56A468D87D54}" type="slidenum">
              <a:rPr kumimoji="1" lang="zh-CN" altLang="en-US" smtClean="0"/>
              <a:pPr/>
              <a:t>34</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7B392821-8231-C5E6-337D-78B16DF83F3C}"/>
              </a:ext>
            </a:extLst>
          </p:cNvPr>
          <p:cNvSpPr txBox="1"/>
          <p:nvPr/>
        </p:nvSpPr>
        <p:spPr>
          <a:xfrm>
            <a:off x="28667" y="241957"/>
            <a:ext cx="5825288"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Identifying and Solving Conditional Image Leakage in Image-to-Video Diffusion Model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[arXiv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pic>
        <p:nvPicPr>
          <p:cNvPr id="5" name="图片 4">
            <a:extLst>
              <a:ext uri="{FF2B5EF4-FFF2-40B4-BE49-F238E27FC236}">
                <a16:creationId xmlns:a16="http://schemas.microsoft.com/office/drawing/2014/main" id="{9EA92CD2-68C0-7982-EA4C-C4AAA721AA66}"/>
              </a:ext>
            </a:extLst>
          </p:cNvPr>
          <p:cNvPicPr>
            <a:picLocks noChangeAspect="1"/>
          </p:cNvPicPr>
          <p:nvPr/>
        </p:nvPicPr>
        <p:blipFill>
          <a:blip r:embed="rId3"/>
          <a:stretch>
            <a:fillRect/>
          </a:stretch>
        </p:blipFill>
        <p:spPr>
          <a:xfrm>
            <a:off x="195114" y="1473065"/>
            <a:ext cx="7423573" cy="2937385"/>
          </a:xfrm>
          <a:prstGeom prst="rect">
            <a:avLst/>
          </a:prstGeom>
        </p:spPr>
      </p:pic>
      <p:sp>
        <p:nvSpPr>
          <p:cNvPr id="7" name="文本框 6">
            <a:extLst>
              <a:ext uri="{FF2B5EF4-FFF2-40B4-BE49-F238E27FC236}">
                <a16:creationId xmlns:a16="http://schemas.microsoft.com/office/drawing/2014/main" id="{A777D918-092F-5A22-9321-69E0DB82BB33}"/>
              </a:ext>
            </a:extLst>
          </p:cNvPr>
          <p:cNvSpPr txBox="1"/>
          <p:nvPr/>
        </p:nvSpPr>
        <p:spPr>
          <a:xfrm>
            <a:off x="208587" y="978730"/>
            <a:ext cx="6845776" cy="499496"/>
          </a:xfrm>
          <a:prstGeom prst="rect">
            <a:avLst/>
          </a:prstGeom>
        </p:spPr>
        <p:txBody>
          <a:bodyPr wrap="square" rtlCol="0">
            <a:spAutoFit/>
          </a:bodyPr>
          <a:lstStyle/>
          <a:p>
            <a:r>
              <a:rPr lang="zh-CN" altLang="en-US" sz="1323" dirty="0">
                <a:solidFill>
                  <a:srgbClr val="000000"/>
                </a:solidFill>
                <a:highlight>
                  <a:srgbClr val="FFFFFF"/>
                </a:highlight>
                <a:latin typeface="微软雅黑" panose="020B0503020204020204" pitchFamily="34" charset="-122"/>
                <a:ea typeface="微软雅黑" panose="020B0503020204020204" pitchFamily="34" charset="-122"/>
              </a:rPr>
              <a:t>条件图像泄漏：在长时间步下，输入被严重损坏保留了最少视频细节，导致模型倾向于过度依赖细节条件图像，而忽略了从噪声输入合成视频任务。</a:t>
            </a:r>
          </a:p>
        </p:txBody>
      </p:sp>
    </p:spTree>
    <p:extLst>
      <p:ext uri="{BB962C8B-B14F-4D97-AF65-F5344CB8AC3E}">
        <p14:creationId xmlns:p14="http://schemas.microsoft.com/office/powerpoint/2010/main" val="1394723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1DD431-18A8-89BA-B019-518CBEF3CFA5}"/>
              </a:ext>
            </a:extLst>
          </p:cNvPr>
          <p:cNvSpPr>
            <a:spLocks noGrp="1"/>
          </p:cNvSpPr>
          <p:nvPr>
            <p:ph type="sldNum" sz="quarter" idx="4"/>
          </p:nvPr>
        </p:nvSpPr>
        <p:spPr/>
        <p:txBody>
          <a:bodyPr/>
          <a:lstStyle/>
          <a:p>
            <a:fld id="{7BC01B97-BE90-DE43-87FD-56A468D87D54}" type="slidenum">
              <a:rPr kumimoji="1" lang="zh-CN" altLang="en-US" smtClean="0"/>
              <a:pPr/>
              <a:t>35</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7B392821-8231-C5E6-337D-78B16DF83F3C}"/>
              </a:ext>
            </a:extLst>
          </p:cNvPr>
          <p:cNvSpPr txBox="1"/>
          <p:nvPr/>
        </p:nvSpPr>
        <p:spPr>
          <a:xfrm>
            <a:off x="28667" y="241957"/>
            <a:ext cx="5825288"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Identifying and Solving Conditional Image Leakage in Image-to-Video Diffusion Model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[arXiv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sp>
        <p:nvSpPr>
          <p:cNvPr id="5" name="文本框 4">
            <a:extLst>
              <a:ext uri="{FF2B5EF4-FFF2-40B4-BE49-F238E27FC236}">
                <a16:creationId xmlns:a16="http://schemas.microsoft.com/office/drawing/2014/main" id="{DBCB79B0-32E6-AE8F-317A-C5967AEAB00B}"/>
              </a:ext>
            </a:extLst>
          </p:cNvPr>
          <p:cNvSpPr txBox="1"/>
          <p:nvPr/>
        </p:nvSpPr>
        <p:spPr>
          <a:xfrm>
            <a:off x="237633" y="1047861"/>
            <a:ext cx="7550163" cy="620450"/>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从两个角度解决条件图像泄漏问题</a:t>
            </a: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首先，通过概述一种</a:t>
            </a:r>
            <a:r>
              <a:rPr lang="zh-CN" altLang="en-US" sz="1728" dirty="0">
                <a:solidFill>
                  <a:schemeClr val="accent1"/>
                </a:solidFill>
                <a:highlight>
                  <a:srgbClr val="FFFFFF"/>
                </a:highlight>
                <a:latin typeface="微软雅黑" panose="020B0503020204020204" pitchFamily="34" charset="-122"/>
                <a:ea typeface="微软雅黑" panose="020B0503020204020204" pitchFamily="34" charset="-122"/>
              </a:rPr>
              <a:t>无需训练的推理策略</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来缓解它，其次，通过提出一种旨在</a:t>
            </a:r>
            <a:r>
              <a:rPr lang="zh-CN" altLang="en-US" sz="1728" dirty="0">
                <a:solidFill>
                  <a:schemeClr val="accent1"/>
                </a:solidFill>
                <a:highlight>
                  <a:srgbClr val="FFFFFF"/>
                </a:highlight>
                <a:latin typeface="微软雅黑" panose="020B0503020204020204" pitchFamily="34" charset="-122"/>
                <a:ea typeface="微软雅黑" panose="020B0503020204020204" pitchFamily="34" charset="-122"/>
              </a:rPr>
              <a:t>在训练阶段纠正这种现象</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的训练策略。</a:t>
            </a:r>
            <a:endParaRPr lang="zh-CN" altLang="en-US" sz="1728"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A972847-6BF9-1E16-D3BB-15ABB3E3706A}"/>
                  </a:ext>
                </a:extLst>
              </p:cNvPr>
              <p:cNvSpPr txBox="1"/>
              <p:nvPr/>
            </p:nvSpPr>
            <p:spPr>
              <a:xfrm>
                <a:off x="444555" y="2022294"/>
                <a:ext cx="4344785" cy="458395"/>
              </a:xfrm>
              <a:prstGeom prst="rect">
                <a:avLst/>
              </a:prstGeom>
              <a:noFill/>
            </p:spPr>
            <p:txBody>
              <a:bodyPr wrap="square">
                <a:spAutoFit/>
              </a:bodyPr>
              <a:lstStyle/>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𝑝</m:t>
                        </m:r>
                      </m:e>
                      <m:sub>
                        <m:r>
                          <a:rPr lang="en-US" altLang="zh-CN" sz="1134" i="1">
                            <a:latin typeface="Cambria Math" panose="02040503050406030204" pitchFamily="18" charset="0"/>
                          </a:rPr>
                          <m:t>𝑀</m:t>
                        </m:r>
                      </m:sub>
                    </m:sSub>
                    <m:d>
                      <m:dPr>
                        <m:ctrlPr>
                          <a:rPr lang="en-US" altLang="zh-CN" sz="1134" i="1">
                            <a:latin typeface="Cambria Math" panose="02040503050406030204" pitchFamily="18" charset="0"/>
                          </a:rPr>
                        </m:ctrlPr>
                      </m:dPr>
                      <m:e>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𝑋</m:t>
                            </m:r>
                          </m:e>
                          <m:sub>
                            <m:r>
                              <a:rPr lang="en-US" altLang="zh-CN" sz="1134" i="1">
                                <a:latin typeface="Cambria Math" panose="02040503050406030204" pitchFamily="18" charset="0"/>
                              </a:rPr>
                              <m:t>𝑀</m:t>
                            </m:r>
                          </m:sub>
                        </m:sSub>
                      </m:e>
                    </m:d>
                  </m:oMath>
                </a14:m>
                <a:r>
                  <a:rPr lang="zh-CN" altLang="en-US" sz="1134" dirty="0">
                    <a:latin typeface="微软雅黑" panose="020B0503020204020204" pitchFamily="34" charset="-122"/>
                    <a:ea typeface="微软雅黑" panose="020B0503020204020204" pitchFamily="34" charset="-122"/>
                  </a:rPr>
                  <a:t> 在开始时间</a:t>
                </a:r>
                <a:r>
                  <a:rPr lang="en-US" altLang="zh-CN" sz="1134" dirty="0">
                    <a:latin typeface="微软雅黑" panose="020B0503020204020204" pitchFamily="34" charset="-122"/>
                    <a:ea typeface="微软雅黑" panose="020B0503020204020204" pitchFamily="34" charset="-122"/>
                  </a:rPr>
                  <a:t>M</a:t>
                </a:r>
                <a:r>
                  <a:rPr lang="zh-CN" altLang="en-US" sz="1134" dirty="0">
                    <a:latin typeface="微软雅黑" panose="020B0503020204020204" pitchFamily="34" charset="-122"/>
                    <a:ea typeface="微软雅黑" panose="020B0503020204020204" pitchFamily="34" charset="-122"/>
                  </a:rPr>
                  <a:t>是的初始噪声分布 </a:t>
                </a:r>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𝑝</m:t>
                        </m:r>
                      </m:e>
                      <m:sub>
                        <m:r>
                          <a:rPr lang="en-US" altLang="zh-CN" sz="1134" i="1">
                            <a:latin typeface="Cambria Math" panose="02040503050406030204" pitchFamily="18" charset="0"/>
                          </a:rPr>
                          <m:t>𝑀</m:t>
                        </m:r>
                      </m:sub>
                    </m:sSub>
                    <m:d>
                      <m:dPr>
                        <m:ctrlPr>
                          <a:rPr lang="en-US" altLang="zh-CN" sz="1134" i="1">
                            <a:latin typeface="Cambria Math" panose="02040503050406030204" pitchFamily="18" charset="0"/>
                          </a:rPr>
                        </m:ctrlPr>
                      </m:dPr>
                      <m:e>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𝑋</m:t>
                            </m:r>
                          </m:e>
                          <m:sub>
                            <m:r>
                              <a:rPr lang="en-US" altLang="zh-CN" sz="1134" i="1">
                                <a:latin typeface="Cambria Math" panose="02040503050406030204" pitchFamily="18" charset="0"/>
                              </a:rPr>
                              <m:t>𝑀</m:t>
                            </m:r>
                          </m:sub>
                        </m:sSub>
                      </m:e>
                    </m:d>
                    <m:r>
                      <a:rPr lang="en-US" altLang="zh-CN" sz="1134" i="1">
                        <a:latin typeface="Cambria Math" panose="02040503050406030204" pitchFamily="18" charset="0"/>
                      </a:rPr>
                      <m:t>~</m:t>
                    </m:r>
                    <m:r>
                      <a:rPr lang="zh-CN" altLang="en-US" sz="1134" i="1">
                        <a:latin typeface="Cambria Math" panose="02040503050406030204" pitchFamily="18" charset="0"/>
                      </a:rPr>
                      <m:t>𝒩</m:t>
                    </m:r>
                    <m:r>
                      <a:rPr lang="en-US" altLang="zh-CN" sz="1134" i="1">
                        <a:latin typeface="Cambria Math" panose="02040503050406030204" pitchFamily="18" charset="0"/>
                      </a:rPr>
                      <m:t>(</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𝑋</m:t>
                        </m:r>
                      </m:e>
                      <m:sub>
                        <m:r>
                          <a:rPr lang="en-US" altLang="zh-CN" sz="1134" i="1">
                            <a:latin typeface="Cambria Math" panose="02040503050406030204" pitchFamily="18" charset="0"/>
                          </a:rPr>
                          <m:t>𝑀</m:t>
                        </m:r>
                      </m:sub>
                    </m:sSub>
                  </m:oMath>
                </a14:m>
                <a:r>
                  <a:rPr lang="en-US" altLang="zh-CN" sz="1134"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134" i="1" dirty="0">
                            <a:latin typeface="Cambria Math" panose="02040503050406030204" pitchFamily="18" charset="0"/>
                            <a:ea typeface="微软雅黑" panose="020B0503020204020204" pitchFamily="34" charset="-122"/>
                          </a:rPr>
                        </m:ctrlPr>
                      </m:sSubPr>
                      <m:e>
                        <m:r>
                          <a:rPr lang="zh-CN" altLang="en-US" sz="1134" i="1" dirty="0">
                            <a:latin typeface="Cambria Math" panose="02040503050406030204" pitchFamily="18" charset="0"/>
                            <a:ea typeface="微软雅黑" panose="020B0503020204020204" pitchFamily="34" charset="-122"/>
                          </a:rPr>
                          <m:t>𝜇</m:t>
                        </m:r>
                      </m:e>
                      <m:sub>
                        <m:r>
                          <a:rPr lang="en-US" altLang="zh-CN" sz="1134" i="1" dirty="0">
                            <a:latin typeface="Cambria Math" panose="02040503050406030204" pitchFamily="18" charset="0"/>
                            <a:ea typeface="微软雅黑" panose="020B0503020204020204" pitchFamily="34" charset="-122"/>
                          </a:rPr>
                          <m:t>𝑝</m:t>
                        </m:r>
                      </m:sub>
                    </m:sSub>
                    <m:r>
                      <a:rPr lang="en-US" altLang="zh-CN" sz="1134" i="1" dirty="0">
                        <a:latin typeface="Cambria Math" panose="02040503050406030204" pitchFamily="18" charset="0"/>
                        <a:ea typeface="微软雅黑" panose="020B0503020204020204" pitchFamily="34" charset="-122"/>
                      </a:rPr>
                      <m:t>,</m:t>
                    </m:r>
                    <m:sSubSup>
                      <m:sSubSupPr>
                        <m:ctrlPr>
                          <a:rPr lang="en-US" altLang="zh-CN" sz="1134" i="1" dirty="0">
                            <a:latin typeface="Cambria Math" panose="02040503050406030204" pitchFamily="18" charset="0"/>
                            <a:ea typeface="微软雅黑" panose="020B0503020204020204" pitchFamily="34" charset="-122"/>
                          </a:rPr>
                        </m:ctrlPr>
                      </m:sSubSupPr>
                      <m:e>
                        <m:r>
                          <a:rPr lang="zh-CN" altLang="en-US" sz="1134" i="1" dirty="0">
                            <a:latin typeface="Cambria Math" panose="02040503050406030204" pitchFamily="18" charset="0"/>
                            <a:ea typeface="微软雅黑" panose="020B0503020204020204" pitchFamily="34" charset="-122"/>
                          </a:rPr>
                          <m:t>𝜎</m:t>
                        </m:r>
                      </m:e>
                      <m:sub>
                        <m:r>
                          <a:rPr lang="en-US" altLang="zh-CN" sz="1134" i="1" dirty="0">
                            <a:latin typeface="Cambria Math" panose="02040503050406030204" pitchFamily="18" charset="0"/>
                            <a:ea typeface="微软雅黑" panose="020B0503020204020204" pitchFamily="34" charset="-122"/>
                          </a:rPr>
                          <m:t>𝑝</m:t>
                        </m:r>
                      </m:sub>
                      <m:sup>
                        <m:r>
                          <a:rPr lang="en-US" altLang="zh-CN" sz="1134" i="1" dirty="0">
                            <a:latin typeface="Cambria Math" panose="02040503050406030204" pitchFamily="18" charset="0"/>
                            <a:ea typeface="微软雅黑" panose="020B0503020204020204" pitchFamily="34" charset="-122"/>
                          </a:rPr>
                          <m:t>2</m:t>
                        </m:r>
                      </m:sup>
                    </m:sSubSup>
                    <m:r>
                      <m:rPr>
                        <m:sty m:val="p"/>
                      </m:rPr>
                      <a:rPr lang="el-GR" altLang="zh-CN" sz="1134" i="1" dirty="0">
                        <a:latin typeface="Cambria Math" panose="02040503050406030204" pitchFamily="18" charset="0"/>
                        <a:ea typeface="Cambria Math" panose="02040503050406030204" pitchFamily="18" charset="0"/>
                      </a:rPr>
                      <m:t>Ι</m:t>
                    </m:r>
                    <m:r>
                      <a:rPr lang="en-US" altLang="zh-CN" sz="1134" i="1" dirty="0">
                        <a:latin typeface="Cambria Math" panose="02040503050406030204" pitchFamily="18" charset="0"/>
                        <a:ea typeface="Cambria Math" panose="02040503050406030204" pitchFamily="18" charset="0"/>
                      </a:rPr>
                      <m:t>)</m:t>
                    </m:r>
                  </m:oMath>
                </a14:m>
                <a:endParaRPr lang="en-US" altLang="zh-CN" sz="1134"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𝑞</m:t>
                        </m:r>
                      </m:e>
                      <m:sub>
                        <m:r>
                          <a:rPr lang="en-US" altLang="zh-CN" sz="1134" i="1">
                            <a:latin typeface="Cambria Math" panose="02040503050406030204" pitchFamily="18" charset="0"/>
                          </a:rPr>
                          <m:t>𝑀</m:t>
                        </m:r>
                      </m:sub>
                    </m:sSub>
                    <m:d>
                      <m:dPr>
                        <m:ctrlPr>
                          <a:rPr lang="en-US" altLang="zh-CN" sz="1134" i="1">
                            <a:latin typeface="Cambria Math" panose="02040503050406030204" pitchFamily="18" charset="0"/>
                          </a:rPr>
                        </m:ctrlPr>
                      </m:dPr>
                      <m:e>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𝑋</m:t>
                            </m:r>
                          </m:e>
                          <m:sub>
                            <m:r>
                              <a:rPr lang="en-US" altLang="zh-CN" sz="1134" i="1">
                                <a:latin typeface="Cambria Math" panose="02040503050406030204" pitchFamily="18" charset="0"/>
                              </a:rPr>
                              <m:t>𝑀</m:t>
                            </m:r>
                          </m:sub>
                        </m:sSub>
                      </m:e>
                    </m:d>
                  </m:oMath>
                </a14:m>
                <a:r>
                  <a:rPr lang="en-US" altLang="zh-CN" sz="1134" dirty="0">
                    <a:latin typeface="微软雅黑" panose="020B0503020204020204" pitchFamily="34" charset="-122"/>
                    <a:ea typeface="微软雅黑" panose="020B0503020204020204" pitchFamily="34" charset="-122"/>
                  </a:rPr>
                  <a:t>M</a:t>
                </a:r>
                <a:r>
                  <a:rPr lang="zh-CN" altLang="en-US" sz="1134" dirty="0">
                    <a:latin typeface="微软雅黑" panose="020B0503020204020204" pitchFamily="34" charset="-122"/>
                    <a:ea typeface="微软雅黑" panose="020B0503020204020204" pitchFamily="34" charset="-122"/>
                  </a:rPr>
                  <a:t>时刻扩散过程的实际边缘分布</a:t>
                </a:r>
              </a:p>
            </p:txBody>
          </p:sp>
        </mc:Choice>
        <mc:Fallback xmlns="">
          <p:sp>
            <p:nvSpPr>
              <p:cNvPr id="7" name="文本框 6">
                <a:extLst>
                  <a:ext uri="{FF2B5EF4-FFF2-40B4-BE49-F238E27FC236}">
                    <a16:creationId xmlns:a16="http://schemas.microsoft.com/office/drawing/2014/main" id="{AA972847-6BF9-1E16-D3BB-15ABB3E3706A}"/>
                  </a:ext>
                </a:extLst>
              </p:cNvPr>
              <p:cNvSpPr txBox="1">
                <a:spLocks noRot="1" noChangeAspect="1" noMove="1" noResize="1" noEditPoints="1" noAdjustHandles="1" noChangeArrowheads="1" noChangeShapeType="1" noTextEdit="1"/>
              </p:cNvSpPr>
              <p:nvPr/>
            </p:nvSpPr>
            <p:spPr>
              <a:xfrm>
                <a:off x="444555" y="2022294"/>
                <a:ext cx="4344785" cy="458395"/>
              </a:xfrm>
              <a:prstGeom prst="rect">
                <a:avLst/>
              </a:prstGeom>
              <a:blipFill>
                <a:blip r:embed="rId3"/>
                <a:stretch>
                  <a:fillRect t="-1333" b="-933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84E28AE-6A19-E188-8668-77DC2ED4CE59}"/>
              </a:ext>
            </a:extLst>
          </p:cNvPr>
          <p:cNvPicPr>
            <a:picLocks noChangeAspect="1"/>
          </p:cNvPicPr>
          <p:nvPr/>
        </p:nvPicPr>
        <p:blipFill>
          <a:blip r:embed="rId4"/>
          <a:stretch>
            <a:fillRect/>
          </a:stretch>
        </p:blipFill>
        <p:spPr>
          <a:xfrm>
            <a:off x="322674" y="2576297"/>
            <a:ext cx="7951305" cy="2491250"/>
          </a:xfrm>
          <a:prstGeom prst="rect">
            <a:avLst/>
          </a:prstGeom>
        </p:spPr>
      </p:pic>
      <p:sp>
        <p:nvSpPr>
          <p:cNvPr id="4" name="文本框 3">
            <a:extLst>
              <a:ext uri="{FF2B5EF4-FFF2-40B4-BE49-F238E27FC236}">
                <a16:creationId xmlns:a16="http://schemas.microsoft.com/office/drawing/2014/main" id="{6D7986CC-266E-5A31-AA1C-EBF7045775E9}"/>
              </a:ext>
            </a:extLst>
          </p:cNvPr>
          <p:cNvSpPr txBox="1"/>
          <p:nvPr/>
        </p:nvSpPr>
        <p:spPr>
          <a:xfrm>
            <a:off x="322674" y="1651391"/>
            <a:ext cx="910827" cy="383054"/>
          </a:xfrm>
          <a:prstGeom prst="rect">
            <a:avLst/>
          </a:prstGeom>
        </p:spPr>
        <p:txBody>
          <a:bodyPr wrap="none" rtlCol="0">
            <a:spAutoFit/>
          </a:bodyPr>
          <a:lstStyle/>
          <a:p>
            <a:pPr defTabSz="863954"/>
            <a:r>
              <a:rPr lang="zh-CN" altLang="en-US" sz="1889" dirty="0">
                <a:latin typeface="微软雅黑" panose="020B0503020204020204" pitchFamily="34" charset="-122"/>
                <a:ea typeface="微软雅黑" panose="020B0503020204020204" pitchFamily="34" charset="-122"/>
              </a:rPr>
              <a:t>推理时</a:t>
            </a:r>
          </a:p>
        </p:txBody>
      </p:sp>
    </p:spTree>
    <p:extLst>
      <p:ext uri="{BB962C8B-B14F-4D97-AF65-F5344CB8AC3E}">
        <p14:creationId xmlns:p14="http://schemas.microsoft.com/office/powerpoint/2010/main" val="1203886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1DD431-18A8-89BA-B019-518CBEF3CFA5}"/>
              </a:ext>
            </a:extLst>
          </p:cNvPr>
          <p:cNvSpPr>
            <a:spLocks noGrp="1"/>
          </p:cNvSpPr>
          <p:nvPr>
            <p:ph type="sldNum" sz="quarter" idx="4"/>
          </p:nvPr>
        </p:nvSpPr>
        <p:spPr/>
        <p:txBody>
          <a:bodyPr/>
          <a:lstStyle/>
          <a:p>
            <a:fld id="{7BC01B97-BE90-DE43-87FD-56A468D87D54}" type="slidenum">
              <a:rPr kumimoji="1" lang="zh-CN" altLang="en-US" smtClean="0"/>
              <a:pPr/>
              <a:t>36</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7B392821-8231-C5E6-337D-78B16DF83F3C}"/>
              </a:ext>
            </a:extLst>
          </p:cNvPr>
          <p:cNvSpPr txBox="1"/>
          <p:nvPr/>
        </p:nvSpPr>
        <p:spPr>
          <a:xfrm>
            <a:off x="28667" y="241957"/>
            <a:ext cx="5825288"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Identifying and Solving Conditional Image Leakage in Image-to-Video Diffusion Model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[arXiv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p:sp>
        <p:nvSpPr>
          <p:cNvPr id="5" name="文本框 4">
            <a:extLst>
              <a:ext uri="{FF2B5EF4-FFF2-40B4-BE49-F238E27FC236}">
                <a16:creationId xmlns:a16="http://schemas.microsoft.com/office/drawing/2014/main" id="{DBCB79B0-32E6-AE8F-317A-C5967AEAB00B}"/>
              </a:ext>
            </a:extLst>
          </p:cNvPr>
          <p:cNvSpPr txBox="1"/>
          <p:nvPr/>
        </p:nvSpPr>
        <p:spPr>
          <a:xfrm>
            <a:off x="237633" y="1047861"/>
            <a:ext cx="7550163" cy="620450"/>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从两个角度解决条件图像泄漏问题</a:t>
            </a: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首先，通过概述一种</a:t>
            </a:r>
            <a:r>
              <a:rPr lang="zh-CN" altLang="en-US" sz="1728" dirty="0">
                <a:solidFill>
                  <a:schemeClr val="accent1"/>
                </a:solidFill>
                <a:highlight>
                  <a:srgbClr val="FFFFFF"/>
                </a:highlight>
                <a:latin typeface="微软雅黑" panose="020B0503020204020204" pitchFamily="34" charset="-122"/>
                <a:ea typeface="微软雅黑" panose="020B0503020204020204" pitchFamily="34" charset="-122"/>
              </a:rPr>
              <a:t>无需训练的推理策略</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来缓解它，其次，通过提出一种旨在</a:t>
            </a:r>
            <a:r>
              <a:rPr lang="zh-CN" altLang="en-US" sz="1728" dirty="0">
                <a:solidFill>
                  <a:schemeClr val="accent1"/>
                </a:solidFill>
                <a:highlight>
                  <a:srgbClr val="FFFFFF"/>
                </a:highlight>
                <a:latin typeface="微软雅黑" panose="020B0503020204020204" pitchFamily="34" charset="-122"/>
                <a:ea typeface="微软雅黑" panose="020B0503020204020204" pitchFamily="34" charset="-122"/>
              </a:rPr>
              <a:t>在训练阶段纠正这种现象</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的训练策略。</a:t>
            </a:r>
            <a:endParaRPr lang="zh-CN" altLang="en-US" sz="1728" dirty="0"/>
          </a:p>
        </p:txBody>
      </p:sp>
      <p:pic>
        <p:nvPicPr>
          <p:cNvPr id="6" name="图片 5">
            <a:extLst>
              <a:ext uri="{FF2B5EF4-FFF2-40B4-BE49-F238E27FC236}">
                <a16:creationId xmlns:a16="http://schemas.microsoft.com/office/drawing/2014/main" id="{FF22A2ED-52E3-0215-971C-AED409B4145B}"/>
              </a:ext>
            </a:extLst>
          </p:cNvPr>
          <p:cNvPicPr>
            <a:picLocks noChangeAspect="1"/>
          </p:cNvPicPr>
          <p:nvPr/>
        </p:nvPicPr>
        <p:blipFill>
          <a:blip r:embed="rId3"/>
          <a:stretch>
            <a:fillRect/>
          </a:stretch>
        </p:blipFill>
        <p:spPr>
          <a:xfrm>
            <a:off x="110073" y="3878665"/>
            <a:ext cx="8486582" cy="1265081"/>
          </a:xfrm>
          <a:prstGeom prst="rect">
            <a:avLst/>
          </a:prstGeom>
        </p:spPr>
      </p:pic>
      <p:sp>
        <p:nvSpPr>
          <p:cNvPr id="4" name="文本框 3">
            <a:extLst>
              <a:ext uri="{FF2B5EF4-FFF2-40B4-BE49-F238E27FC236}">
                <a16:creationId xmlns:a16="http://schemas.microsoft.com/office/drawing/2014/main" id="{940E5FA7-E264-0321-0120-49F568D7301B}"/>
              </a:ext>
            </a:extLst>
          </p:cNvPr>
          <p:cNvSpPr txBox="1"/>
          <p:nvPr/>
        </p:nvSpPr>
        <p:spPr>
          <a:xfrm>
            <a:off x="322674" y="1840402"/>
            <a:ext cx="7356020" cy="959590"/>
          </a:xfrm>
          <a:prstGeom prst="rect">
            <a:avLst/>
          </a:prstGeom>
        </p:spPr>
        <p:txBody>
          <a:bodyPr wrap="square" rtlCol="0">
            <a:spAutoFit/>
          </a:bodyPr>
          <a:lstStyle/>
          <a:p>
            <a:pPr defTabSz="863954"/>
            <a:r>
              <a:rPr lang="zh-CN" altLang="en-US" sz="1889" dirty="0">
                <a:latin typeface="微软雅黑" panose="020B0503020204020204" pitchFamily="34" charset="-122"/>
                <a:ea typeface="微软雅黑" panose="020B0503020204020204" pitchFamily="34" charset="-122"/>
              </a:rPr>
              <a:t>训练时：控制条件图像对视频预测的干扰，</a:t>
            </a:r>
            <a:r>
              <a:rPr lang="zh-CN" altLang="en-US" sz="1889" dirty="0">
                <a:solidFill>
                  <a:srgbClr val="000000"/>
                </a:solidFill>
                <a:highlight>
                  <a:srgbClr val="FFFFFF"/>
                </a:highlight>
                <a:latin typeface="微软雅黑" panose="020B0503020204020204" pitchFamily="34" charset="-122"/>
                <a:ea typeface="微软雅黑" panose="020B0503020204020204" pitchFamily="34" charset="-122"/>
              </a:rPr>
              <a:t>在</a:t>
            </a:r>
            <a:r>
              <a:rPr lang="en-US" altLang="zh-CN" sz="1889" dirty="0">
                <a:solidFill>
                  <a:srgbClr val="000000"/>
                </a:solidFill>
                <a:highlight>
                  <a:srgbClr val="FFFFFF"/>
                </a:highlight>
                <a:latin typeface="微软雅黑" panose="020B0503020204020204" pitchFamily="34" charset="-122"/>
                <a:ea typeface="微软雅黑" panose="020B0503020204020204" pitchFamily="34" charset="-122"/>
              </a:rPr>
              <a:t>y0</a:t>
            </a:r>
            <a:r>
              <a:rPr lang="zh-CN" altLang="en-US" sz="1889" dirty="0">
                <a:solidFill>
                  <a:srgbClr val="000000"/>
                </a:solidFill>
                <a:highlight>
                  <a:srgbClr val="FFFFFF"/>
                </a:highlight>
                <a:latin typeface="微软雅黑" panose="020B0503020204020204" pitchFamily="34" charset="-122"/>
                <a:ea typeface="微软雅黑" panose="020B0503020204020204" pitchFamily="34" charset="-122"/>
              </a:rPr>
              <a:t>上提出了一个噪音分布，引入了大量的噪音来防止泄漏，而不是实验更干净的</a:t>
            </a:r>
            <a:r>
              <a:rPr lang="en-US" altLang="zh-CN" sz="1889" dirty="0">
                <a:solidFill>
                  <a:srgbClr val="000000"/>
                </a:solidFill>
                <a:highlight>
                  <a:srgbClr val="FFFFFF"/>
                </a:highlight>
                <a:latin typeface="微软雅黑" panose="020B0503020204020204" pitchFamily="34" charset="-122"/>
                <a:ea typeface="微软雅黑" panose="020B0503020204020204" pitchFamily="34" charset="-122"/>
              </a:rPr>
              <a:t>y0</a:t>
            </a:r>
            <a:r>
              <a:rPr lang="zh-CN" altLang="en-US" sz="1889" dirty="0">
                <a:solidFill>
                  <a:srgbClr val="000000"/>
                </a:solidFill>
                <a:highlight>
                  <a:srgbClr val="FFFFFF"/>
                </a:highlight>
                <a:latin typeface="微软雅黑" panose="020B0503020204020204" pitchFamily="34" charset="-122"/>
                <a:ea typeface="微软雅黑" panose="020B0503020204020204" pitchFamily="34" charset="-122"/>
              </a:rPr>
              <a:t>来帮助内容生成，于是设计了一个随时间变化的噪声分布</a:t>
            </a:r>
            <a:endParaRPr lang="zh-CN" altLang="en-US" sz="1889"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02C07C-F796-8022-D745-96FC4CF63668}"/>
                  </a:ext>
                </a:extLst>
              </p:cNvPr>
              <p:cNvSpPr txBox="1"/>
              <p:nvPr/>
            </p:nvSpPr>
            <p:spPr>
              <a:xfrm>
                <a:off x="5977882" y="2451049"/>
                <a:ext cx="695849" cy="354071"/>
              </a:xfrm>
              <a:prstGeom prst="rect">
                <a:avLst/>
              </a:prstGeom>
              <a:noFill/>
            </p:spPr>
            <p:txBody>
              <a:bodyPr wrap="square">
                <a:spAutoFit/>
              </a:bodyPr>
              <a:lstStyle/>
              <a:p>
                <a14:m>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𝑝</m:t>
                        </m:r>
                      </m:e>
                      <m:sub>
                        <m:r>
                          <a:rPr lang="en-US" altLang="zh-CN" sz="1701" i="1">
                            <a:latin typeface="Cambria Math" panose="02040503050406030204" pitchFamily="18" charset="0"/>
                          </a:rPr>
                          <m:t>𝑡</m:t>
                        </m:r>
                      </m:sub>
                    </m:sSub>
                    <m:d>
                      <m:dPr>
                        <m:ctrlPr>
                          <a:rPr lang="en-US" altLang="zh-CN" sz="1701" i="1">
                            <a:latin typeface="Cambria Math" panose="02040503050406030204" pitchFamily="18" charset="0"/>
                          </a:rPr>
                        </m:ctrlPr>
                      </m:dPr>
                      <m:e>
                        <m:sSub>
                          <m:sSubPr>
                            <m:ctrlPr>
                              <a:rPr lang="en-US" altLang="zh-CN" sz="1701" i="1">
                                <a:latin typeface="Cambria Math" panose="02040503050406030204" pitchFamily="18" charset="0"/>
                              </a:rPr>
                            </m:ctrlPr>
                          </m:sSubPr>
                          <m:e>
                            <m:r>
                              <a:rPr lang="zh-CN" altLang="en-US" sz="1701" i="1">
                                <a:latin typeface="Cambria Math" panose="02040503050406030204" pitchFamily="18" charset="0"/>
                              </a:rPr>
                              <m:t>𝛽</m:t>
                            </m:r>
                          </m:e>
                          <m:sub>
                            <m:r>
                              <a:rPr lang="en-US" altLang="zh-CN" sz="1701" i="1">
                                <a:latin typeface="Cambria Math" panose="02040503050406030204" pitchFamily="18" charset="0"/>
                              </a:rPr>
                              <m:t>𝑠</m:t>
                            </m:r>
                          </m:sub>
                        </m:sSub>
                      </m:e>
                    </m:d>
                  </m:oMath>
                </a14:m>
                <a:r>
                  <a:rPr lang="zh-CN" altLang="en-US" sz="1701" dirty="0">
                    <a:latin typeface="微软雅黑" panose="020B0503020204020204" pitchFamily="34" charset="-122"/>
                    <a:ea typeface="微软雅黑" panose="020B0503020204020204" pitchFamily="34" charset="-122"/>
                  </a:rPr>
                  <a:t> </a:t>
                </a:r>
                <a:endParaRPr lang="zh-CN" altLang="en-US" sz="1728" dirty="0"/>
              </a:p>
            </p:txBody>
          </p:sp>
        </mc:Choice>
        <mc:Fallback xmlns="">
          <p:sp>
            <p:nvSpPr>
              <p:cNvPr id="8" name="文本框 7">
                <a:extLst>
                  <a:ext uri="{FF2B5EF4-FFF2-40B4-BE49-F238E27FC236}">
                    <a16:creationId xmlns:a16="http://schemas.microsoft.com/office/drawing/2014/main" id="{D402C07C-F796-8022-D745-96FC4CF63668}"/>
                  </a:ext>
                </a:extLst>
              </p:cNvPr>
              <p:cNvSpPr txBox="1">
                <a:spLocks noRot="1" noChangeAspect="1" noMove="1" noResize="1" noEditPoints="1" noAdjustHandles="1" noChangeArrowheads="1" noChangeShapeType="1" noTextEdit="1"/>
              </p:cNvSpPr>
              <p:nvPr/>
            </p:nvSpPr>
            <p:spPr>
              <a:xfrm>
                <a:off x="5977882" y="2451049"/>
                <a:ext cx="695849" cy="354071"/>
              </a:xfrm>
              <a:prstGeom prst="rect">
                <a:avLst/>
              </a:prstGeom>
              <a:blipFill>
                <a:blip r:embed="rId4"/>
                <a:stretch>
                  <a:fillRect b="-1034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55EA347-7D33-4585-C3A1-AE8CA2830EA2}"/>
              </a:ext>
            </a:extLst>
          </p:cNvPr>
          <p:cNvSpPr txBox="1"/>
          <p:nvPr/>
        </p:nvSpPr>
        <p:spPr>
          <a:xfrm>
            <a:off x="492755" y="3099174"/>
            <a:ext cx="7279011" cy="620450"/>
          </a:xfrm>
          <a:prstGeom prst="rect">
            <a:avLst/>
          </a:prstGeom>
          <a:noFill/>
        </p:spPr>
        <p:txBody>
          <a:bodyPr wrap="square">
            <a:spAutoFit/>
          </a:bodyPr>
          <a:lstStyle/>
          <a:p>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设计原则是支持在大时间步长下的高噪声水平，以充分干扰</a:t>
            </a:r>
            <a:r>
              <a:rPr lang="en-US" altLang="zh-CN" sz="1728" dirty="0">
                <a:solidFill>
                  <a:srgbClr val="000000"/>
                </a:solidFill>
                <a:highlight>
                  <a:srgbClr val="FFFFFF"/>
                </a:highlight>
                <a:latin typeface="微软雅黑" panose="020B0503020204020204" pitchFamily="34" charset="-122"/>
                <a:ea typeface="微软雅黑" panose="020B0503020204020204" pitchFamily="34" charset="-122"/>
              </a:rPr>
              <a:t>y</a:t>
            </a:r>
            <a:r>
              <a:rPr lang="zh-CN" altLang="en-US" sz="1728" dirty="0">
                <a:solidFill>
                  <a:srgbClr val="000000"/>
                </a:solidFill>
                <a:highlight>
                  <a:srgbClr val="FFFFFF"/>
                </a:highlight>
                <a:latin typeface="微软雅黑" panose="020B0503020204020204" pitchFamily="34" charset="-122"/>
                <a:ea typeface="微软雅黑" panose="020B0503020204020204" pitchFamily="34" charset="-122"/>
              </a:rPr>
              <a:t>，随着时间步长的减小，转向较低的噪声水平</a:t>
            </a:r>
            <a:endParaRPr lang="zh-CN" altLang="en-US" sz="1728"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2B394C8-952B-5FF9-FB1D-75F2553A06B0}"/>
                  </a:ext>
                </a:extLst>
              </p:cNvPr>
              <p:cNvSpPr txBox="1"/>
              <p:nvPr/>
            </p:nvSpPr>
            <p:spPr>
              <a:xfrm>
                <a:off x="397700" y="5020146"/>
                <a:ext cx="2338619" cy="358240"/>
              </a:xfrm>
              <a:prstGeom prst="rect">
                <a:avLst/>
              </a:prstGeom>
              <a:noFill/>
            </p:spPr>
            <p:txBody>
              <a:bodyPr wrap="square">
                <a:spAutoFit/>
              </a:bodyPr>
              <a:lstStyle/>
              <a:p>
                <a14:m>
                  <m:oMath xmlns:m="http://schemas.openxmlformats.org/officeDocument/2006/math">
                    <m:sSub>
                      <m:sSubPr>
                        <m:ctrlPr>
                          <a:rPr lang="en-US" altLang="zh-CN" sz="1701" i="1">
                            <a:latin typeface="Cambria Math" panose="02040503050406030204" pitchFamily="18" charset="0"/>
                          </a:rPr>
                        </m:ctrlPr>
                      </m:sSubPr>
                      <m:e>
                        <m:r>
                          <a:rPr lang="zh-CN" altLang="en-US" sz="1701" i="1">
                            <a:latin typeface="Cambria Math" panose="02040503050406030204" pitchFamily="18" charset="0"/>
                          </a:rPr>
                          <m:t>𝛽</m:t>
                        </m:r>
                      </m:e>
                      <m:sub>
                        <m:r>
                          <a:rPr lang="en-US" altLang="zh-CN" sz="1701" i="1">
                            <a:latin typeface="Cambria Math" panose="02040503050406030204" pitchFamily="18" charset="0"/>
                          </a:rPr>
                          <m:t>𝑚</m:t>
                        </m:r>
                      </m:sub>
                    </m:sSub>
                    <m:r>
                      <a:rPr lang="en-US" altLang="zh-CN" sz="1701" i="1">
                        <a:latin typeface="Cambria Math" panose="02040503050406030204" pitchFamily="18" charset="0"/>
                      </a:rPr>
                      <m:t>:</m:t>
                    </m:r>
                    <m:r>
                      <a:rPr lang="zh-CN" altLang="en-US" sz="1728" i="1">
                        <a:latin typeface="Cambria Math" panose="02040503050406030204" pitchFamily="18" charset="0"/>
                      </a:rPr>
                      <m:t>噪声</m:t>
                    </m:r>
                  </m:oMath>
                </a14:m>
                <a:r>
                  <a:rPr lang="zh-CN" altLang="en-US" sz="1728" dirty="0">
                    <a:latin typeface="微软雅黑" panose="020B0503020204020204" pitchFamily="34" charset="-122"/>
                    <a:ea typeface="微软雅黑" panose="020B0503020204020204" pitchFamily="34" charset="-122"/>
                  </a:rPr>
                  <a:t>最大值</a:t>
                </a:r>
              </a:p>
            </p:txBody>
          </p:sp>
        </mc:Choice>
        <mc:Fallback xmlns="">
          <p:sp>
            <p:nvSpPr>
              <p:cNvPr id="12" name="文本框 11">
                <a:extLst>
                  <a:ext uri="{FF2B5EF4-FFF2-40B4-BE49-F238E27FC236}">
                    <a16:creationId xmlns:a16="http://schemas.microsoft.com/office/drawing/2014/main" id="{E2B394C8-952B-5FF9-FB1D-75F2553A06B0}"/>
                  </a:ext>
                </a:extLst>
              </p:cNvPr>
              <p:cNvSpPr txBox="1">
                <a:spLocks noRot="1" noChangeAspect="1" noMove="1" noResize="1" noEditPoints="1" noAdjustHandles="1" noChangeArrowheads="1" noChangeShapeType="1" noTextEdit="1"/>
              </p:cNvSpPr>
              <p:nvPr/>
            </p:nvSpPr>
            <p:spPr>
              <a:xfrm>
                <a:off x="397700" y="5020146"/>
                <a:ext cx="2338619" cy="358240"/>
              </a:xfrm>
              <a:prstGeom prst="rect">
                <a:avLst/>
              </a:prstGeom>
              <a:blipFill>
                <a:blip r:embed="rId5"/>
                <a:stretch>
                  <a:fillRect l="-260" t="-6897"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DFB1307-460A-7A18-E05D-064C4B197FA7}"/>
                  </a:ext>
                </a:extLst>
              </p:cNvPr>
              <p:cNvSpPr txBox="1"/>
              <p:nvPr/>
            </p:nvSpPr>
            <p:spPr>
              <a:xfrm>
                <a:off x="397699" y="5461198"/>
                <a:ext cx="2338619" cy="358240"/>
              </a:xfrm>
              <a:prstGeom prst="rect">
                <a:avLst/>
              </a:prstGeom>
              <a:noFill/>
            </p:spPr>
            <p:txBody>
              <a:bodyPr wrap="square">
                <a:spAutoFit/>
              </a:bodyPr>
              <a:lstStyle/>
              <a:p>
                <a14:m>
                  <m:oMath xmlns:m="http://schemas.openxmlformats.org/officeDocument/2006/math">
                    <m:sSub>
                      <m:sSubPr>
                        <m:ctrlPr>
                          <a:rPr lang="en-US" altLang="zh-CN" sz="1701" i="1">
                            <a:latin typeface="Cambria Math" panose="02040503050406030204" pitchFamily="18" charset="0"/>
                          </a:rPr>
                        </m:ctrlPr>
                      </m:sSubPr>
                      <m:e>
                        <m:r>
                          <a:rPr lang="zh-CN" altLang="en-US" sz="1701" i="1">
                            <a:latin typeface="Cambria Math" panose="02040503050406030204" pitchFamily="18" charset="0"/>
                          </a:rPr>
                          <m:t>𝜇</m:t>
                        </m:r>
                      </m:e>
                      <m:sub>
                        <m:r>
                          <a:rPr lang="en-US" altLang="zh-CN" sz="1701" i="1">
                            <a:latin typeface="Cambria Math" panose="02040503050406030204" pitchFamily="18" charset="0"/>
                          </a:rPr>
                          <m:t> </m:t>
                        </m:r>
                      </m:sub>
                    </m:sSub>
                    <m:r>
                      <a:rPr lang="en-US" altLang="zh-CN" sz="1701" i="1">
                        <a:latin typeface="Cambria Math" panose="02040503050406030204" pitchFamily="18" charset="0"/>
                      </a:rPr>
                      <m:t>(</m:t>
                    </m:r>
                    <m:r>
                      <a:rPr lang="en-US" altLang="zh-CN" sz="1701" i="1">
                        <a:latin typeface="Cambria Math" panose="02040503050406030204" pitchFamily="18" charset="0"/>
                      </a:rPr>
                      <m:t>𝑡</m:t>
                    </m:r>
                    <m:r>
                      <a:rPr lang="en-US" altLang="zh-CN" sz="1701" i="1">
                        <a:latin typeface="Cambria Math" panose="02040503050406030204" pitchFamily="18" charset="0"/>
                      </a:rPr>
                      <m:t>) </m:t>
                    </m:r>
                  </m:oMath>
                </a14:m>
                <a:r>
                  <a:rPr lang="zh-CN" altLang="en-US" sz="1728" dirty="0">
                    <a:latin typeface="微软雅黑" panose="020B0503020204020204" pitchFamily="34" charset="-122"/>
                    <a:ea typeface="微软雅黑" panose="020B0503020204020204" pitchFamily="34" charset="-122"/>
                  </a:rPr>
                  <a:t> </a:t>
                </a:r>
              </a:p>
            </p:txBody>
          </p:sp>
        </mc:Choice>
        <mc:Fallback xmlns="">
          <p:sp>
            <p:nvSpPr>
              <p:cNvPr id="13" name="文本框 12">
                <a:extLst>
                  <a:ext uri="{FF2B5EF4-FFF2-40B4-BE49-F238E27FC236}">
                    <a16:creationId xmlns:a16="http://schemas.microsoft.com/office/drawing/2014/main" id="{BDFB1307-460A-7A18-E05D-064C4B197FA7}"/>
                  </a:ext>
                </a:extLst>
              </p:cNvPr>
              <p:cNvSpPr txBox="1">
                <a:spLocks noRot="1" noChangeAspect="1" noMove="1" noResize="1" noEditPoints="1" noAdjustHandles="1" noChangeArrowheads="1" noChangeShapeType="1" noTextEdit="1"/>
              </p:cNvSpPr>
              <p:nvPr/>
            </p:nvSpPr>
            <p:spPr>
              <a:xfrm>
                <a:off x="397699" y="5461198"/>
                <a:ext cx="2338619" cy="358240"/>
              </a:xfrm>
              <a:prstGeom prst="rect">
                <a:avLst/>
              </a:prstGeom>
              <a:blipFill>
                <a:blip r:embed="rId6"/>
                <a:stretch>
                  <a:fillRect b="-13559"/>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C5FC4E42-DBCF-DFE8-2CB5-5EDD8381A6F5}"/>
              </a:ext>
            </a:extLst>
          </p:cNvPr>
          <p:cNvPicPr>
            <a:picLocks noChangeAspect="1"/>
          </p:cNvPicPr>
          <p:nvPr/>
        </p:nvPicPr>
        <p:blipFill>
          <a:blip r:embed="rId7"/>
          <a:stretch>
            <a:fillRect/>
          </a:stretch>
        </p:blipFill>
        <p:spPr>
          <a:xfrm>
            <a:off x="2556261" y="5104309"/>
            <a:ext cx="5267724" cy="264779"/>
          </a:xfrm>
          <a:prstGeom prst="rect">
            <a:avLst/>
          </a:prstGeom>
        </p:spPr>
      </p:pic>
    </p:spTree>
    <p:extLst>
      <p:ext uri="{BB962C8B-B14F-4D97-AF65-F5344CB8AC3E}">
        <p14:creationId xmlns:p14="http://schemas.microsoft.com/office/powerpoint/2010/main" val="2486084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398E10-BC95-8AD5-93F2-5856569CAFF5}"/>
              </a:ext>
            </a:extLst>
          </p:cNvPr>
          <p:cNvSpPr>
            <a:spLocks noGrp="1"/>
          </p:cNvSpPr>
          <p:nvPr>
            <p:ph type="sldNum" sz="quarter" idx="4"/>
          </p:nvPr>
        </p:nvSpPr>
        <p:spPr/>
        <p:txBody>
          <a:bodyPr/>
          <a:lstStyle/>
          <a:p>
            <a:fld id="{7BC01B97-BE90-DE43-87FD-56A468D87D54}" type="slidenum">
              <a:rPr kumimoji="1" lang="zh-CN" altLang="en-US" smtClean="0"/>
              <a:pPr/>
              <a:t>37</a:t>
            </a:fld>
            <a:endParaRPr kumimoji="1" lang="zh-CN" altLang="en-US" dirty="0">
              <a:solidFill>
                <a:schemeClr val="bg2">
                  <a:lumMod val="75000"/>
                </a:schemeClr>
              </a:solidFill>
            </a:endParaRPr>
          </a:p>
        </p:txBody>
      </p:sp>
      <p:sp>
        <p:nvSpPr>
          <p:cNvPr id="3" name="文本框 2">
            <a:extLst>
              <a:ext uri="{FF2B5EF4-FFF2-40B4-BE49-F238E27FC236}">
                <a16:creationId xmlns:a16="http://schemas.microsoft.com/office/drawing/2014/main" id="{97A5A667-97F6-50F6-B1BF-D138DA024AFA}"/>
              </a:ext>
            </a:extLst>
          </p:cNvPr>
          <p:cNvSpPr txBox="1"/>
          <p:nvPr/>
        </p:nvSpPr>
        <p:spPr>
          <a:xfrm>
            <a:off x="28667" y="241957"/>
            <a:ext cx="5825288" cy="668804"/>
          </a:xfrm>
          <a:prstGeom prst="rect">
            <a:avLst/>
          </a:prstGeom>
          <a:noFill/>
        </p:spPr>
        <p:txBody>
          <a:bodyPr wrap="square">
            <a:spAutoFit/>
          </a:bodyPr>
          <a:lstStyle/>
          <a:p>
            <a:r>
              <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rPr>
              <a:t>Identifying and Solving Conditional Image Leakage in Image-to-Video Diffusion Model </a:t>
            </a:r>
            <a:r>
              <a:rPr kumimoji="1" lang="en-US" altLang="zh-CN" sz="1889" b="1" kern="0" dirty="0">
                <a:solidFill>
                  <a:srgbClr val="102391"/>
                </a:solidFill>
                <a:latin typeface="Times New Roman" panose="02020603050405020304" pitchFamily="18" charset="0"/>
                <a:ea typeface="微软雅黑" charset="0"/>
                <a:cs typeface="Times New Roman" panose="02020603050405020304" pitchFamily="18" charset="0"/>
              </a:rPr>
              <a:t>[arXiv 2024]</a:t>
            </a:r>
            <a:endParaRPr kumimoji="1" lang="zh-CN" altLang="en-US" sz="1889" b="1" kern="0" dirty="0">
              <a:solidFill>
                <a:srgbClr val="102391"/>
              </a:solidFill>
              <a:latin typeface="Times New Roman" panose="02020603050405020304" pitchFamily="18" charset="0"/>
              <a:ea typeface="微软雅黑"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167C394-5A74-A8F4-C624-A8B07834FF92}"/>
                  </a:ext>
                </a:extLst>
              </p:cNvPr>
              <p:cNvSpPr txBox="1"/>
              <p:nvPr/>
            </p:nvSpPr>
            <p:spPr>
              <a:xfrm>
                <a:off x="-9359" y="1388203"/>
                <a:ext cx="8443198" cy="3640356"/>
              </a:xfrm>
              <a:prstGeom prst="rect">
                <a:avLst/>
              </a:prstGeom>
            </p:spPr>
            <p:txBody>
              <a:bodyPr wrap="square" rtlCol="0">
                <a:spAutoFit/>
              </a:bodyPr>
              <a:lstStyle/>
              <a:p>
                <a:pPr defTabSz="863954"/>
                <a:r>
                  <a:rPr lang="zh-CN" altLang="en-US" sz="1889" b="1" dirty="0">
                    <a:solidFill>
                      <a:srgbClr val="102391"/>
                    </a:solidFill>
                    <a:latin typeface="微软雅黑" panose="020B0503020204020204" pitchFamily="34" charset="-122"/>
                    <a:ea typeface="微软雅黑" panose="020B0503020204020204" pitchFamily="34" charset="-122"/>
                  </a:rPr>
                  <a:t>总结：</a:t>
                </a:r>
                <a:endParaRPr lang="en-US" altLang="zh-CN" sz="1889" b="1" dirty="0">
                  <a:solidFill>
                    <a:srgbClr val="102391"/>
                  </a:solidFill>
                  <a:latin typeface="微软雅黑" panose="020B0503020204020204" pitchFamily="34" charset="-122"/>
                  <a:ea typeface="微软雅黑" panose="020B0503020204020204" pitchFamily="34" charset="-122"/>
                </a:endParaRPr>
              </a:p>
              <a:p>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1</a:t>
                </a:r>
                <a:r>
                  <a:rPr lang="zh-CN" altLang="en-US" sz="1323" dirty="0">
                    <a:latin typeface="微软雅黑" panose="020B0503020204020204" pitchFamily="34" charset="-122"/>
                    <a:ea typeface="微软雅黑" panose="020B0503020204020204" pitchFamily="34" charset="-122"/>
                  </a:rPr>
                  <a:t>）为了弥合训练和推理之间的差距，提出解析噪声初始化（</a:t>
                </a:r>
                <a:r>
                  <a:rPr lang="en-US" altLang="zh-CN" sz="1323" dirty="0">
                    <a:latin typeface="微软雅黑" panose="020B0503020204020204" pitchFamily="34" charset="-122"/>
                    <a:ea typeface="微软雅黑" panose="020B0503020204020204" pitchFamily="34" charset="-122"/>
                  </a:rPr>
                  <a:t>Analytic-Init</a:t>
                </a:r>
                <a:r>
                  <a:rPr lang="zh-CN" altLang="en-US" sz="1323" dirty="0">
                    <a:latin typeface="微软雅黑" panose="020B0503020204020204" pitchFamily="34" charset="-122"/>
                    <a:ea typeface="微软雅黑" panose="020B0503020204020204" pitchFamily="34" charset="-122"/>
                  </a:rPr>
                  <a:t>）最小化初始噪声分布</a:t>
                </a:r>
                <a14:m>
                  <m:oMath xmlns:m="http://schemas.openxmlformats.org/officeDocument/2006/math">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𝑝</m:t>
                        </m:r>
                      </m:e>
                      <m:sub>
                        <m:r>
                          <a:rPr lang="en-US" altLang="zh-CN" sz="1323" i="1">
                            <a:latin typeface="Cambria Math" panose="02040503050406030204" pitchFamily="18" charset="0"/>
                          </a:rPr>
                          <m:t>𝑀</m:t>
                        </m:r>
                      </m:sub>
                    </m:sSub>
                    <m:d>
                      <m:dPr>
                        <m:ctrlPr>
                          <a:rPr lang="en-US" altLang="zh-CN" sz="1323" i="1">
                            <a:latin typeface="Cambria Math" panose="02040503050406030204" pitchFamily="18" charset="0"/>
                          </a:rPr>
                        </m:ctrlPr>
                      </m:dPr>
                      <m:e>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𝑋</m:t>
                            </m:r>
                          </m:e>
                          <m:sub>
                            <m:r>
                              <a:rPr lang="en-US" altLang="zh-CN" sz="1323" i="1">
                                <a:latin typeface="Cambria Math" panose="02040503050406030204" pitchFamily="18" charset="0"/>
                              </a:rPr>
                              <m:t>𝑀</m:t>
                            </m:r>
                          </m:sub>
                        </m:sSub>
                      </m:e>
                    </m:d>
                  </m:oMath>
                </a14:m>
                <a:r>
                  <a:rPr lang="zh-CN" altLang="en-US" sz="1323" dirty="0">
                    <a:latin typeface="微软雅黑" panose="020B0503020204020204" pitchFamily="34" charset="-122"/>
                    <a:ea typeface="微软雅黑" panose="020B0503020204020204" pitchFamily="34" charset="-122"/>
                  </a:rPr>
                  <a:t>与前向扩散过程的边缘分布</a:t>
                </a:r>
                <a14:m>
                  <m:oMath xmlns:m="http://schemas.openxmlformats.org/officeDocument/2006/math">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𝑞</m:t>
                        </m:r>
                      </m:e>
                      <m:sub>
                        <m:r>
                          <a:rPr lang="en-US" altLang="zh-CN" sz="1323" i="1">
                            <a:latin typeface="Cambria Math" panose="02040503050406030204" pitchFamily="18" charset="0"/>
                          </a:rPr>
                          <m:t>𝑀</m:t>
                        </m:r>
                      </m:sub>
                    </m:sSub>
                    <m:d>
                      <m:dPr>
                        <m:ctrlPr>
                          <a:rPr lang="en-US" altLang="zh-CN" sz="1323" i="1">
                            <a:latin typeface="Cambria Math" panose="02040503050406030204" pitchFamily="18" charset="0"/>
                          </a:rPr>
                        </m:ctrlPr>
                      </m:dPr>
                      <m:e>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𝑋</m:t>
                            </m:r>
                          </m:e>
                          <m:sub>
                            <m:r>
                              <a:rPr lang="en-US" altLang="zh-CN" sz="1323" i="1">
                                <a:latin typeface="Cambria Math" panose="02040503050406030204" pitchFamily="18" charset="0"/>
                              </a:rPr>
                              <m:t>𝑀</m:t>
                            </m:r>
                          </m:sub>
                        </m:sSub>
                      </m:e>
                    </m:d>
                  </m:oMath>
                </a14:m>
                <a:r>
                  <a:rPr lang="zh-CN" altLang="en-US" sz="1323" dirty="0">
                    <a:latin typeface="微软雅黑" panose="020B0503020204020204" pitchFamily="34" charset="-122"/>
                    <a:ea typeface="微软雅黑" panose="020B0503020204020204" pitchFamily="34" charset="-122"/>
                  </a:rPr>
                  <a:t>之间的</a:t>
                </a:r>
                <a:r>
                  <a:rPr lang="en-US" altLang="zh-CN" sz="1323" dirty="0">
                    <a:latin typeface="微软雅黑" panose="020B0503020204020204" pitchFamily="34" charset="-122"/>
                    <a:ea typeface="微软雅黑" panose="020B0503020204020204" pitchFamily="34" charset="-122"/>
                  </a:rPr>
                  <a:t>KL</a:t>
                </a:r>
                <a:r>
                  <a:rPr lang="zh-CN" altLang="en-US" sz="1323" dirty="0">
                    <a:latin typeface="微软雅黑" panose="020B0503020204020204" pitchFamily="34" charset="-122"/>
                    <a:ea typeface="微软雅黑" panose="020B0503020204020204" pitchFamily="34" charset="-122"/>
                  </a:rPr>
                  <a:t>散度来得到最优初始噪声分布，与简单将</a:t>
                </a:r>
                <a14:m>
                  <m:oMath xmlns:m="http://schemas.openxmlformats.org/officeDocument/2006/math">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𝑝</m:t>
                        </m:r>
                      </m:e>
                      <m:sub>
                        <m:r>
                          <a:rPr lang="en-US" altLang="zh-CN" sz="1323" i="1">
                            <a:latin typeface="Cambria Math" panose="02040503050406030204" pitchFamily="18" charset="0"/>
                          </a:rPr>
                          <m:t>𝑀</m:t>
                        </m:r>
                      </m:sub>
                    </m:sSub>
                    <m:d>
                      <m:dPr>
                        <m:ctrlPr>
                          <a:rPr lang="en-US" altLang="zh-CN" sz="1323" i="1">
                            <a:latin typeface="Cambria Math" panose="02040503050406030204" pitchFamily="18" charset="0"/>
                          </a:rPr>
                        </m:ctrlPr>
                      </m:dPr>
                      <m:e>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𝑋</m:t>
                            </m:r>
                          </m:e>
                          <m:sub>
                            <m:r>
                              <a:rPr lang="en-US" altLang="zh-CN" sz="1323" i="1">
                                <a:latin typeface="Cambria Math" panose="02040503050406030204" pitchFamily="18" charset="0"/>
                              </a:rPr>
                              <m:t>𝑀</m:t>
                            </m:r>
                          </m:sub>
                        </m:sSub>
                      </m:e>
                    </m:d>
                  </m:oMath>
                </a14:m>
                <a:r>
                  <a:rPr lang="en-US" altLang="zh-CN" sz="1323"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𝑝</m:t>
                        </m:r>
                      </m:e>
                      <m:sub>
                        <m:r>
                          <a:rPr lang="en-US" altLang="zh-CN" sz="1323" i="1">
                            <a:latin typeface="Cambria Math" panose="02040503050406030204" pitchFamily="18" charset="0"/>
                          </a:rPr>
                          <m:t>𝑇</m:t>
                        </m:r>
                      </m:sub>
                    </m:sSub>
                    <m:d>
                      <m:dPr>
                        <m:ctrlPr>
                          <a:rPr lang="en-US" altLang="zh-CN" sz="1323" i="1">
                            <a:latin typeface="Cambria Math" panose="02040503050406030204" pitchFamily="18" charset="0"/>
                          </a:rPr>
                        </m:ctrlPr>
                      </m:dPr>
                      <m:e>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𝑋</m:t>
                            </m:r>
                          </m:e>
                          <m:sub>
                            <m:r>
                              <a:rPr lang="en-US" altLang="zh-CN" sz="1323" i="1">
                                <a:latin typeface="Cambria Math" panose="02040503050406030204" pitchFamily="18" charset="0"/>
                              </a:rPr>
                              <m:t>𝑇</m:t>
                            </m:r>
                          </m:sub>
                        </m:sSub>
                      </m:e>
                    </m:d>
                  </m:oMath>
                </a14:m>
                <a:r>
                  <a:rPr lang="zh-CN" altLang="en-US" sz="1323" dirty="0">
                    <a:latin typeface="微软雅黑" panose="020B0503020204020204" pitchFamily="34" charset="-122"/>
                    <a:ea typeface="微软雅黑" panose="020B0503020204020204" pitchFamily="34" charset="-122"/>
                  </a:rPr>
                  <a:t>相比， </a:t>
                </a:r>
                <a:r>
                  <a:rPr lang="en-US" altLang="zh-CN" sz="1323" dirty="0">
                    <a:latin typeface="微软雅黑" panose="020B0503020204020204" pitchFamily="34" charset="-122"/>
                    <a:ea typeface="微软雅黑" panose="020B0503020204020204" pitchFamily="34" charset="-122"/>
                  </a:rPr>
                  <a:t>Analytic-Init</a:t>
                </a:r>
                <a:r>
                  <a:rPr lang="zh-CN" altLang="en-US" sz="1323" dirty="0">
                    <a:latin typeface="微软雅黑" panose="020B0503020204020204" pitchFamily="34" charset="-122"/>
                    <a:ea typeface="微软雅黑" panose="020B0503020204020204" pitchFamily="34" charset="-122"/>
                  </a:rPr>
                  <a:t>通过减小训练</a:t>
                </a:r>
                <a:r>
                  <a:rPr lang="en-US" altLang="zh-CN" sz="1323" dirty="0">
                    <a:latin typeface="微软雅黑" panose="020B0503020204020204" pitchFamily="34" charset="-122"/>
                    <a:ea typeface="微软雅黑" panose="020B0503020204020204" pitchFamily="34" charset="-122"/>
                  </a:rPr>
                  <a:t>-</a:t>
                </a:r>
                <a:r>
                  <a:rPr lang="zh-CN" altLang="en-US" sz="1323" dirty="0">
                    <a:latin typeface="微软雅黑" panose="020B0503020204020204" pitchFamily="34" charset="-122"/>
                    <a:ea typeface="微软雅黑" panose="020B0503020204020204" pitchFamily="34" charset="-122"/>
                  </a:rPr>
                  <a:t>推理差距取得更优的视觉质量。尤其是当</a:t>
                </a:r>
                <a:r>
                  <a:rPr lang="en-US" altLang="zh-CN" sz="1323" dirty="0">
                    <a:latin typeface="微软雅黑" panose="020B0503020204020204" pitchFamily="34" charset="-122"/>
                    <a:ea typeface="微软雅黑" panose="020B0503020204020204" pitchFamily="34" charset="-122"/>
                  </a:rPr>
                  <a:t>M</a:t>
                </a:r>
                <a:r>
                  <a:rPr lang="zh-CN" altLang="en-US" sz="1323" dirty="0">
                    <a:latin typeface="微软雅黑" panose="020B0503020204020204" pitchFamily="34" charset="-122"/>
                    <a:ea typeface="微软雅黑" panose="020B0503020204020204" pitchFamily="34" charset="-122"/>
                  </a:rPr>
                  <a:t>越小，训练</a:t>
                </a:r>
                <a:r>
                  <a:rPr lang="en-US" altLang="zh-CN" sz="1323" dirty="0">
                    <a:latin typeface="微软雅黑" panose="020B0503020204020204" pitchFamily="34" charset="-122"/>
                    <a:ea typeface="微软雅黑" panose="020B0503020204020204" pitchFamily="34" charset="-122"/>
                  </a:rPr>
                  <a:t>-</a:t>
                </a:r>
                <a:r>
                  <a:rPr lang="zh-CN" altLang="en-US" sz="1323" dirty="0">
                    <a:latin typeface="微软雅黑" panose="020B0503020204020204" pitchFamily="34" charset="-122"/>
                    <a:ea typeface="微软雅黑" panose="020B0503020204020204" pitchFamily="34" charset="-122"/>
                  </a:rPr>
                  <a:t>推理的</a:t>
                </a:r>
                <a:r>
                  <a:rPr lang="en-US" altLang="zh-CN" sz="1323" dirty="0">
                    <a:latin typeface="微软雅黑" panose="020B0503020204020204" pitchFamily="34" charset="-122"/>
                    <a:ea typeface="微软雅黑" panose="020B0503020204020204" pitchFamily="34" charset="-122"/>
                  </a:rPr>
                  <a:t>gap</a:t>
                </a:r>
                <a:r>
                  <a:rPr lang="zh-CN" altLang="en-US" sz="1323" dirty="0">
                    <a:latin typeface="微软雅黑" panose="020B0503020204020204" pitchFamily="34" charset="-122"/>
                    <a:ea typeface="微软雅黑" panose="020B0503020204020204" pitchFamily="34" charset="-122"/>
                  </a:rPr>
                  <a:t>越大时，</a:t>
                </a:r>
                <a:r>
                  <a:rPr lang="en-US" altLang="zh-CN" sz="1323" dirty="0">
                    <a:latin typeface="微软雅黑" panose="020B0503020204020204" pitchFamily="34" charset="-122"/>
                    <a:ea typeface="微软雅黑" panose="020B0503020204020204" pitchFamily="34" charset="-122"/>
                  </a:rPr>
                  <a:t>Analytic-Init</a:t>
                </a:r>
                <a:r>
                  <a:rPr lang="zh-CN" altLang="en-US" sz="1323" dirty="0">
                    <a:latin typeface="微软雅黑" panose="020B0503020204020204" pitchFamily="34" charset="-122"/>
                    <a:ea typeface="微软雅黑" panose="020B0503020204020204" pitchFamily="34" charset="-122"/>
                  </a:rPr>
                  <a:t>效果越好。</a:t>
                </a:r>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r>
                  <a:rPr lang="zh-CN" altLang="en-US" sz="1323" dirty="0">
                    <a:latin typeface="微软雅黑" panose="020B0503020204020204" pitchFamily="34" charset="-122"/>
                    <a:ea typeface="微软雅黑" panose="020B0503020204020204" pitchFamily="34" charset="-122"/>
                  </a:rPr>
                  <a:t>（</a:t>
                </a:r>
                <a:r>
                  <a:rPr lang="en-US" altLang="zh-CN" sz="1323" dirty="0">
                    <a:latin typeface="微软雅黑" panose="020B0503020204020204" pitchFamily="34" charset="-122"/>
                    <a:ea typeface="微软雅黑" panose="020B0503020204020204" pitchFamily="34" charset="-122"/>
                  </a:rPr>
                  <a:t>2</a:t>
                </a:r>
                <a:r>
                  <a:rPr lang="zh-CN" altLang="en-US" sz="1323" dirty="0">
                    <a:latin typeface="微软雅黑" panose="020B0503020204020204" pitchFamily="34" charset="-122"/>
                    <a:ea typeface="微软雅黑" panose="020B0503020204020204" pitchFamily="34" charset="-122"/>
                  </a:rPr>
                  <a:t>）为减少对条件图像的依赖，设计一种和</a:t>
                </a:r>
                <a:r>
                  <a:rPr lang="en-US" altLang="zh-CN" sz="1323" dirty="0">
                    <a:latin typeface="微软雅黑" panose="020B0503020204020204" pitchFamily="34" charset="-122"/>
                    <a:ea typeface="微软雅黑" panose="020B0503020204020204" pitchFamily="34" charset="-122"/>
                  </a:rPr>
                  <a:t>time step</a:t>
                </a:r>
                <a:r>
                  <a:rPr lang="zh-CN" altLang="en-US" sz="1323" dirty="0">
                    <a:latin typeface="微软雅黑" panose="020B0503020204020204" pitchFamily="34" charset="-122"/>
                    <a:ea typeface="微软雅黑" panose="020B0503020204020204" pitchFamily="34" charset="-122"/>
                  </a:rPr>
                  <a:t>相关的噪声分布</a:t>
                </a:r>
                <a14:m>
                  <m:oMath xmlns:m="http://schemas.openxmlformats.org/officeDocument/2006/math">
                    <m:sSub>
                      <m:sSubPr>
                        <m:ctrlPr>
                          <a:rPr lang="en-US" altLang="zh-CN" sz="1323" i="1">
                            <a:latin typeface="Cambria Math" panose="02040503050406030204" pitchFamily="18" charset="0"/>
                          </a:rPr>
                        </m:ctrlPr>
                      </m:sSubPr>
                      <m:e>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𝑝</m:t>
                            </m:r>
                          </m:e>
                          <m:sub>
                            <m:r>
                              <a:rPr lang="en-US" altLang="zh-CN" sz="1323" i="1">
                                <a:latin typeface="Cambria Math" panose="02040503050406030204" pitchFamily="18" charset="0"/>
                              </a:rPr>
                              <m:t>𝑡</m:t>
                            </m:r>
                          </m:sub>
                        </m:sSub>
                        <m:r>
                          <a:rPr lang="en-US" altLang="zh-CN" sz="1323" i="1">
                            <a:latin typeface="Cambria Math" panose="02040503050406030204" pitchFamily="18" charset="0"/>
                          </a:rPr>
                          <m:t>(</m:t>
                        </m:r>
                        <m:r>
                          <a:rPr lang="zh-CN" altLang="en-US" sz="1323" i="1">
                            <a:latin typeface="Cambria Math" panose="02040503050406030204" pitchFamily="18" charset="0"/>
                          </a:rPr>
                          <m:t>𝛽</m:t>
                        </m:r>
                      </m:e>
                      <m:sub>
                        <m:r>
                          <a:rPr lang="en-US" altLang="zh-CN" sz="1323" i="1">
                            <a:latin typeface="Cambria Math" panose="02040503050406030204" pitchFamily="18" charset="0"/>
                          </a:rPr>
                          <m:t>𝑠</m:t>
                        </m:r>
                      </m:sub>
                    </m:sSub>
                    <m:r>
                      <a:rPr lang="en-US" altLang="zh-CN" sz="1323" i="1">
                        <a:latin typeface="Cambria Math" panose="02040503050406030204" pitchFamily="18" charset="0"/>
                      </a:rPr>
                      <m:t>) </m:t>
                    </m:r>
                  </m:oMath>
                </a14:m>
                <a:r>
                  <a:rPr lang="en-US" altLang="zh-CN" sz="1323" dirty="0">
                    <a:latin typeface="微软雅黑" panose="020B0503020204020204" pitchFamily="34" charset="-122"/>
                    <a:ea typeface="微软雅黑" panose="020B0503020204020204" pitchFamily="34" charset="-122"/>
                  </a:rPr>
                  <a:t>(</a:t>
                </a:r>
                <a:r>
                  <a:rPr lang="en-US" altLang="zh-CN" sz="1323" dirty="0" err="1">
                    <a:latin typeface="微软雅黑" panose="020B0503020204020204" pitchFamily="34" charset="-122"/>
                    <a:ea typeface="微软雅黑" panose="020B0503020204020204" pitchFamily="34" charset="-122"/>
                  </a:rPr>
                  <a:t>TimeNoise</a:t>
                </a:r>
                <a:r>
                  <a:rPr lang="en-US" altLang="zh-CN" sz="1323" dirty="0">
                    <a:latin typeface="微软雅黑" panose="020B0503020204020204" pitchFamily="34" charset="-122"/>
                    <a:ea typeface="微软雅黑" panose="020B0503020204020204" pitchFamily="34" charset="-122"/>
                  </a:rPr>
                  <a:t>),</a:t>
                </a:r>
                <a:r>
                  <a:rPr lang="zh-CN" altLang="en-US" sz="1323" dirty="0">
                    <a:latin typeface="微软雅黑" panose="020B0503020204020204" pitchFamily="34" charset="-122"/>
                    <a:ea typeface="微软雅黑" panose="020B0503020204020204" pitchFamily="34" charset="-122"/>
                  </a:rPr>
                  <a:t>其设计原则是在较大的</a:t>
                </a:r>
                <a:r>
                  <a:rPr lang="en-US" altLang="zh-CN" sz="1323" dirty="0">
                    <a:latin typeface="微软雅黑" panose="020B0503020204020204" pitchFamily="34" charset="-122"/>
                    <a:ea typeface="微软雅黑" panose="020B0503020204020204" pitchFamily="34" charset="-122"/>
                  </a:rPr>
                  <a:t>time step</a:t>
                </a:r>
                <a:r>
                  <a:rPr lang="zh-CN" altLang="en-US" sz="1323" dirty="0">
                    <a:latin typeface="微软雅黑" panose="020B0503020204020204" pitchFamily="34" charset="-122"/>
                    <a:ea typeface="微软雅黑" panose="020B0503020204020204" pitchFamily="34" charset="-122"/>
                  </a:rPr>
                  <a:t>倾向于高噪声水平，以充分干扰条件图像，而随着</a:t>
                </a:r>
                <a:r>
                  <a:rPr lang="en-US" altLang="zh-CN" sz="1323" dirty="0">
                    <a:latin typeface="微软雅黑" panose="020B0503020204020204" pitchFamily="34" charset="-122"/>
                    <a:ea typeface="微软雅黑" panose="020B0503020204020204" pitchFamily="34" charset="-122"/>
                  </a:rPr>
                  <a:t>time step</a:t>
                </a:r>
                <a:r>
                  <a:rPr lang="zh-CN" altLang="en-US" sz="1323" dirty="0">
                    <a:latin typeface="微软雅黑" panose="020B0503020204020204" pitchFamily="34" charset="-122"/>
                    <a:ea typeface="微软雅黑" panose="020B0503020204020204" pitchFamily="34" charset="-122"/>
                  </a:rPr>
                  <a:t>减小，则转向较低的噪声水平。</a:t>
                </a:r>
                <a:endParaRPr lang="en-US" altLang="zh-CN" sz="1323" dirty="0">
                  <a:latin typeface="微软雅黑" panose="020B0503020204020204" pitchFamily="34" charset="-122"/>
                  <a:ea typeface="微软雅黑" panose="020B0503020204020204" pitchFamily="34" charset="-122"/>
                </a:endParaRPr>
              </a:p>
              <a:p>
                <a:endParaRPr lang="en-US" altLang="zh-CN" sz="1323" dirty="0">
                  <a:latin typeface="微软雅黑" panose="020B0503020204020204" pitchFamily="34" charset="-122"/>
                  <a:ea typeface="微软雅黑" panose="020B0503020204020204" pitchFamily="34" charset="-122"/>
                </a:endParaRPr>
              </a:p>
              <a:p>
                <a:pPr defTabSz="863954"/>
                <a:endParaRPr lang="zh-CN" altLang="en-US" sz="1323"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E167C394-5A74-A8F4-C624-A8B07834FF92}"/>
                  </a:ext>
                </a:extLst>
              </p:cNvPr>
              <p:cNvSpPr txBox="1">
                <a:spLocks noRot="1" noChangeAspect="1" noMove="1" noResize="1" noEditPoints="1" noAdjustHandles="1" noChangeArrowheads="1" noChangeShapeType="1" noTextEdit="1"/>
              </p:cNvSpPr>
              <p:nvPr/>
            </p:nvSpPr>
            <p:spPr>
              <a:xfrm>
                <a:off x="-9359" y="1388203"/>
                <a:ext cx="8443198" cy="3640356"/>
              </a:xfrm>
              <a:prstGeom prst="rect">
                <a:avLst/>
              </a:prstGeom>
              <a:blipFill>
                <a:blip r:embed="rId2"/>
                <a:stretch>
                  <a:fillRect l="-649" t="-83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D991D66-5409-AA61-E4F8-16DE4169286D}"/>
              </a:ext>
            </a:extLst>
          </p:cNvPr>
          <p:cNvPicPr>
            <a:picLocks noChangeAspect="1"/>
          </p:cNvPicPr>
          <p:nvPr/>
        </p:nvPicPr>
        <p:blipFill>
          <a:blip r:embed="rId3"/>
          <a:stretch>
            <a:fillRect/>
          </a:stretch>
        </p:blipFill>
        <p:spPr>
          <a:xfrm>
            <a:off x="184678" y="2621113"/>
            <a:ext cx="4108352" cy="1268659"/>
          </a:xfrm>
          <a:prstGeom prst="rect">
            <a:avLst/>
          </a:prstGeom>
        </p:spPr>
      </p:pic>
      <p:pic>
        <p:nvPicPr>
          <p:cNvPr id="8" name="图片 7">
            <a:extLst>
              <a:ext uri="{FF2B5EF4-FFF2-40B4-BE49-F238E27FC236}">
                <a16:creationId xmlns:a16="http://schemas.microsoft.com/office/drawing/2014/main" id="{AED0E5EA-05BB-78F2-3A6B-58B50D405699}"/>
              </a:ext>
            </a:extLst>
          </p:cNvPr>
          <p:cNvPicPr>
            <a:picLocks noChangeAspect="1"/>
          </p:cNvPicPr>
          <p:nvPr/>
        </p:nvPicPr>
        <p:blipFill>
          <a:blip r:embed="rId4"/>
          <a:stretch>
            <a:fillRect/>
          </a:stretch>
        </p:blipFill>
        <p:spPr>
          <a:xfrm>
            <a:off x="165338" y="4578885"/>
            <a:ext cx="4598561" cy="890915"/>
          </a:xfrm>
          <a:prstGeom prst="rect">
            <a:avLst/>
          </a:prstGeom>
        </p:spPr>
      </p:pic>
    </p:spTree>
    <p:extLst>
      <p:ext uri="{BB962C8B-B14F-4D97-AF65-F5344CB8AC3E}">
        <p14:creationId xmlns:p14="http://schemas.microsoft.com/office/powerpoint/2010/main" val="34414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9BAB00-CF53-4EDF-A329-83BB5244EA94}"/>
              </a:ext>
            </a:extLst>
          </p:cNvPr>
          <p:cNvSpPr>
            <a:spLocks noGrp="1"/>
          </p:cNvSpPr>
          <p:nvPr>
            <p:ph type="sldNum" sz="quarter" idx="4"/>
          </p:nvPr>
        </p:nvSpPr>
        <p:spPr/>
        <p:txBody>
          <a:bodyPr/>
          <a:lstStyle/>
          <a:p>
            <a:fld id="{7BC01B97-BE90-DE43-87FD-56A468D87D54}" type="slidenum">
              <a:rPr kumimoji="1" lang="zh-CN" altLang="en-US" smtClean="0"/>
              <a:pPr/>
              <a:t>3</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FF8D192B-58E2-3C57-271D-83F5FCAE821C}"/>
              </a:ext>
            </a:extLst>
          </p:cNvPr>
          <p:cNvSpPr txBox="1">
            <a:spLocks/>
          </p:cNvSpPr>
          <p:nvPr/>
        </p:nvSpPr>
        <p:spPr>
          <a:xfrm>
            <a:off x="620318" y="665177"/>
            <a:ext cx="2933904"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en-US" altLang="zh-CN" sz="1889" kern="0" dirty="0">
                <a:solidFill>
                  <a:srgbClr val="102391"/>
                </a:solidFill>
                <a:latin typeface="微软雅黑" charset="0"/>
                <a:ea typeface="微软雅黑" charset="0"/>
              </a:rPr>
              <a:t>3D</a:t>
            </a:r>
            <a:r>
              <a:rPr kumimoji="1" lang="zh-CN" altLang="en-US" sz="1889" kern="0" dirty="0">
                <a:solidFill>
                  <a:srgbClr val="102391"/>
                </a:solidFill>
                <a:latin typeface="微软雅黑" charset="0"/>
                <a:ea typeface="微软雅黑" charset="0"/>
              </a:rPr>
              <a:t>虚拟试穿</a:t>
            </a:r>
            <a:endParaRPr kumimoji="1" lang="zh-CN" altLang="en-US" sz="2078" kern="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35646DBC-9BF4-8488-DE86-7E049F4ECEED}"/>
              </a:ext>
            </a:extLst>
          </p:cNvPr>
          <p:cNvPicPr>
            <a:picLocks noChangeAspect="1"/>
          </p:cNvPicPr>
          <p:nvPr/>
        </p:nvPicPr>
        <p:blipFill>
          <a:blip r:embed="rId4"/>
          <a:stretch>
            <a:fillRect/>
          </a:stretch>
        </p:blipFill>
        <p:spPr>
          <a:xfrm>
            <a:off x="-1" y="1132901"/>
            <a:ext cx="6094545" cy="2173809"/>
          </a:xfrm>
          <a:prstGeom prst="rect">
            <a:avLst/>
          </a:prstGeom>
        </p:spPr>
      </p:pic>
      <p:pic>
        <p:nvPicPr>
          <p:cNvPr id="5" name="屏幕录制 5">
            <a:hlinkClick r:id="" action="ppaction://media"/>
            <a:extLst>
              <a:ext uri="{FF2B5EF4-FFF2-40B4-BE49-F238E27FC236}">
                <a16:creationId xmlns:a16="http://schemas.microsoft.com/office/drawing/2014/main" id="{E8A8FAB0-F69C-E77F-4747-24A4E459F9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9099" y="3414587"/>
            <a:ext cx="4676870" cy="3022271"/>
          </a:xfrm>
          <a:prstGeom prst="rect">
            <a:avLst/>
          </a:prstGeom>
        </p:spPr>
      </p:pic>
    </p:spTree>
    <p:extLst>
      <p:ext uri="{BB962C8B-B14F-4D97-AF65-F5344CB8AC3E}">
        <p14:creationId xmlns:p14="http://schemas.microsoft.com/office/powerpoint/2010/main" val="35982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E2A8B1-571C-854B-5BAB-F601B582CAC8}"/>
              </a:ext>
            </a:extLst>
          </p:cNvPr>
          <p:cNvSpPr>
            <a:spLocks noGrp="1"/>
          </p:cNvSpPr>
          <p:nvPr>
            <p:ph type="sldNum" sz="quarter" idx="4"/>
          </p:nvPr>
        </p:nvSpPr>
        <p:spPr/>
        <p:txBody>
          <a:bodyPr/>
          <a:lstStyle/>
          <a:p>
            <a:fld id="{7BC01B97-BE90-DE43-87FD-56A468D87D54}" type="slidenum">
              <a:rPr kumimoji="1" lang="zh-CN" altLang="en-US" smtClean="0"/>
              <a:pPr/>
              <a:t>4</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880869CE-3372-ABDE-A480-A39EFD5347EC}"/>
              </a:ext>
            </a:extLst>
          </p:cNvPr>
          <p:cNvSpPr txBox="1">
            <a:spLocks/>
          </p:cNvSpPr>
          <p:nvPr/>
        </p:nvSpPr>
        <p:spPr>
          <a:xfrm>
            <a:off x="577797" y="575599"/>
            <a:ext cx="1910685"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en-US" altLang="zh-CN" sz="1889" kern="0" dirty="0">
                <a:solidFill>
                  <a:srgbClr val="102391"/>
                </a:solidFill>
                <a:latin typeface="微软雅黑" charset="0"/>
                <a:ea typeface="微软雅黑" charset="0"/>
              </a:rPr>
              <a:t>2D</a:t>
            </a:r>
            <a:r>
              <a:rPr kumimoji="1" lang="zh-CN" altLang="en-US" sz="1889" kern="0" dirty="0">
                <a:solidFill>
                  <a:srgbClr val="102391"/>
                </a:solidFill>
                <a:latin typeface="微软雅黑" charset="0"/>
                <a:ea typeface="微软雅黑" charset="0"/>
              </a:rPr>
              <a:t>虚拟试穿</a:t>
            </a:r>
            <a:endParaRPr kumimoji="1" lang="zh-CN" altLang="en-US" sz="2078" kern="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2E59F9AE-3148-AFB4-1727-6CBF1A1E4B70}"/>
              </a:ext>
            </a:extLst>
          </p:cNvPr>
          <p:cNvPicPr>
            <a:picLocks noChangeAspect="1"/>
          </p:cNvPicPr>
          <p:nvPr/>
        </p:nvPicPr>
        <p:blipFill>
          <a:blip r:embed="rId5"/>
          <a:stretch>
            <a:fillRect/>
          </a:stretch>
        </p:blipFill>
        <p:spPr>
          <a:xfrm>
            <a:off x="190273" y="1302983"/>
            <a:ext cx="8022727" cy="1099342"/>
          </a:xfrm>
          <a:prstGeom prst="rect">
            <a:avLst/>
          </a:prstGeom>
        </p:spPr>
      </p:pic>
      <p:pic>
        <p:nvPicPr>
          <p:cNvPr id="6" name="屏幕录制 5">
            <a:hlinkClick r:id="" action="ppaction://media"/>
            <a:extLst>
              <a:ext uri="{FF2B5EF4-FFF2-40B4-BE49-F238E27FC236}">
                <a16:creationId xmlns:a16="http://schemas.microsoft.com/office/drawing/2014/main" id="{6FF8B533-6E2A-0B32-E90F-4B26996B72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4839" y="2462997"/>
            <a:ext cx="6869498" cy="3834390"/>
          </a:xfrm>
          <a:prstGeom prst="rect">
            <a:avLst/>
          </a:prstGeom>
        </p:spPr>
      </p:pic>
    </p:spTree>
    <p:extLst>
      <p:ext uri="{BB962C8B-B14F-4D97-AF65-F5344CB8AC3E}">
        <p14:creationId xmlns:p14="http://schemas.microsoft.com/office/powerpoint/2010/main" val="75986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003F05-75C4-DED2-0001-58DB7F53F8D9}"/>
              </a:ext>
            </a:extLst>
          </p:cNvPr>
          <p:cNvSpPr>
            <a:spLocks noGrp="1"/>
          </p:cNvSpPr>
          <p:nvPr>
            <p:ph type="sldNum" sz="quarter" idx="4"/>
          </p:nvPr>
        </p:nvSpPr>
        <p:spPr/>
        <p:txBody>
          <a:bodyPr/>
          <a:lstStyle/>
          <a:p>
            <a:fld id="{7BC01B97-BE90-DE43-87FD-56A468D87D54}" type="slidenum">
              <a:rPr kumimoji="1" lang="zh-CN" altLang="en-US" smtClean="0"/>
              <a:pPr/>
              <a:t>5</a:t>
            </a:fld>
            <a:endParaRPr kumimoji="1" lang="zh-CN" altLang="en-US" dirty="0">
              <a:solidFill>
                <a:schemeClr val="bg2">
                  <a:lumMod val="75000"/>
                </a:schemeClr>
              </a:solidFill>
            </a:endParaRPr>
          </a:p>
        </p:txBody>
      </p:sp>
      <p:sp>
        <p:nvSpPr>
          <p:cNvPr id="5" name="标题 1">
            <a:extLst>
              <a:ext uri="{FF2B5EF4-FFF2-40B4-BE49-F238E27FC236}">
                <a16:creationId xmlns:a16="http://schemas.microsoft.com/office/drawing/2014/main" id="{C971A719-325F-1DFE-DC77-18511014C6A0}"/>
              </a:ext>
            </a:extLst>
          </p:cNvPr>
          <p:cNvSpPr txBox="1">
            <a:spLocks/>
          </p:cNvSpPr>
          <p:nvPr/>
        </p:nvSpPr>
        <p:spPr>
          <a:xfrm>
            <a:off x="365196" y="622657"/>
            <a:ext cx="1910685"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虚拟试穿</a:t>
            </a:r>
            <a:endParaRPr kumimoji="1" lang="zh-CN" altLang="en-US" sz="2078" kern="0" dirty="0">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DE780EFF-565D-D420-748A-CE3B59A83519}"/>
              </a:ext>
            </a:extLst>
          </p:cNvPr>
          <p:cNvPicPr>
            <a:picLocks noChangeAspect="1"/>
          </p:cNvPicPr>
          <p:nvPr/>
        </p:nvPicPr>
        <p:blipFill rotWithShape="1">
          <a:blip r:embed="rId3"/>
          <a:srcRect r="34067"/>
          <a:stretch/>
        </p:blipFill>
        <p:spPr>
          <a:xfrm>
            <a:off x="451303" y="3982182"/>
            <a:ext cx="2721302" cy="1972214"/>
          </a:xfrm>
          <a:prstGeom prst="rect">
            <a:avLst/>
          </a:prstGeom>
        </p:spPr>
      </p:pic>
      <p:sp>
        <p:nvSpPr>
          <p:cNvPr id="9" name="文本框 8">
            <a:extLst>
              <a:ext uri="{FF2B5EF4-FFF2-40B4-BE49-F238E27FC236}">
                <a16:creationId xmlns:a16="http://schemas.microsoft.com/office/drawing/2014/main" id="{44B78E95-030C-9C2A-3871-E08E3B3991F6}"/>
              </a:ext>
            </a:extLst>
          </p:cNvPr>
          <p:cNvSpPr txBox="1"/>
          <p:nvPr/>
        </p:nvSpPr>
        <p:spPr>
          <a:xfrm>
            <a:off x="456924" y="1232828"/>
            <a:ext cx="7756076" cy="441403"/>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虚拟试穿（</a:t>
            </a:r>
            <a:r>
              <a:rPr lang="en-US" altLang="zh-CN" sz="1134" dirty="0">
                <a:latin typeface="微软雅黑" panose="020B0503020204020204" pitchFamily="34" charset="-122"/>
                <a:ea typeface="微软雅黑" panose="020B0503020204020204" pitchFamily="34" charset="-122"/>
              </a:rPr>
              <a:t>Virtual Try-On, VTON</a:t>
            </a:r>
            <a:r>
              <a:rPr lang="zh-CN" altLang="en-US" sz="1134" dirty="0">
                <a:latin typeface="微软雅黑" panose="020B0503020204020204" pitchFamily="34" charset="-122"/>
                <a:ea typeface="微软雅黑" panose="020B0503020204020204" pitchFamily="34" charset="-122"/>
              </a:rPr>
              <a:t>）任务旨在给定人物数据（图像</a:t>
            </a:r>
            <a:r>
              <a:rPr lang="en-US" altLang="zh-CN" sz="1134" dirty="0">
                <a:latin typeface="微软雅黑" panose="020B0503020204020204" pitchFamily="34" charset="-122"/>
                <a:ea typeface="微软雅黑" panose="020B0503020204020204" pitchFamily="34" charset="-122"/>
              </a:rPr>
              <a:t>/</a:t>
            </a:r>
            <a:r>
              <a:rPr lang="zh-CN" altLang="en-US" sz="1134" dirty="0">
                <a:latin typeface="微软雅黑" panose="020B0503020204020204" pitchFamily="34" charset="-122"/>
                <a:ea typeface="微软雅黑" panose="020B0503020204020204" pitchFamily="34" charset="-122"/>
              </a:rPr>
              <a:t>视频</a:t>
            </a:r>
            <a:r>
              <a:rPr lang="en-US" altLang="zh-CN" sz="1134" dirty="0">
                <a:latin typeface="微软雅黑" panose="020B0503020204020204" pitchFamily="34" charset="-122"/>
                <a:ea typeface="微软雅黑" panose="020B0503020204020204" pitchFamily="34" charset="-122"/>
              </a:rPr>
              <a:t>/</a:t>
            </a:r>
            <a:r>
              <a:rPr lang="zh-CN" altLang="en-US" sz="1134" dirty="0">
                <a:latin typeface="微软雅黑" panose="020B0503020204020204" pitchFamily="34" charset="-122"/>
                <a:ea typeface="微软雅黑" panose="020B0503020204020204" pitchFamily="34" charset="-122"/>
              </a:rPr>
              <a:t>三维模型）和一件衣服数据（图像</a:t>
            </a:r>
            <a:r>
              <a:rPr lang="en-US" altLang="zh-CN" sz="1134" dirty="0">
                <a:latin typeface="微软雅黑" panose="020B0503020204020204" pitchFamily="34" charset="-122"/>
                <a:ea typeface="微软雅黑" panose="020B0503020204020204" pitchFamily="34" charset="-122"/>
              </a:rPr>
              <a:t>/</a:t>
            </a:r>
            <a:r>
              <a:rPr lang="zh-CN" altLang="en-US" sz="1134" dirty="0">
                <a:latin typeface="微软雅黑" panose="020B0503020204020204" pitchFamily="34" charset="-122"/>
                <a:ea typeface="微软雅黑" panose="020B0503020204020204" pitchFamily="34" charset="-122"/>
              </a:rPr>
              <a:t>三维模型）的情况下，合成该人物穿着指定服装的图像</a:t>
            </a:r>
            <a:r>
              <a:rPr lang="en-US" altLang="zh-CN" sz="1134" dirty="0">
                <a:latin typeface="微软雅黑" panose="020B0503020204020204" pitchFamily="34" charset="-122"/>
                <a:ea typeface="微软雅黑" panose="020B0503020204020204" pitchFamily="34" charset="-122"/>
              </a:rPr>
              <a:t>/</a:t>
            </a:r>
            <a:r>
              <a:rPr lang="zh-CN" altLang="en-US" sz="1134" dirty="0">
                <a:latin typeface="微软雅黑" panose="020B0503020204020204" pitchFamily="34" charset="-122"/>
                <a:ea typeface="微软雅黑" panose="020B0503020204020204" pitchFamily="34" charset="-122"/>
              </a:rPr>
              <a:t>视频。</a:t>
            </a:r>
          </a:p>
        </p:txBody>
      </p:sp>
      <p:pic>
        <p:nvPicPr>
          <p:cNvPr id="11" name="图片 10">
            <a:extLst>
              <a:ext uri="{FF2B5EF4-FFF2-40B4-BE49-F238E27FC236}">
                <a16:creationId xmlns:a16="http://schemas.microsoft.com/office/drawing/2014/main" id="{37ABBB49-31C8-C8F1-E266-F34F862D1926}"/>
              </a:ext>
            </a:extLst>
          </p:cNvPr>
          <p:cNvPicPr>
            <a:picLocks noChangeAspect="1"/>
          </p:cNvPicPr>
          <p:nvPr/>
        </p:nvPicPr>
        <p:blipFill>
          <a:blip r:embed="rId4"/>
          <a:stretch>
            <a:fillRect/>
          </a:stretch>
        </p:blipFill>
        <p:spPr>
          <a:xfrm>
            <a:off x="492756" y="1827102"/>
            <a:ext cx="5765279" cy="1826515"/>
          </a:xfrm>
          <a:prstGeom prst="rect">
            <a:avLst/>
          </a:prstGeom>
        </p:spPr>
      </p:pic>
      <p:pic>
        <p:nvPicPr>
          <p:cNvPr id="12" name="图片 11">
            <a:extLst>
              <a:ext uri="{FF2B5EF4-FFF2-40B4-BE49-F238E27FC236}">
                <a16:creationId xmlns:a16="http://schemas.microsoft.com/office/drawing/2014/main" id="{BD142BE9-126A-BD43-D73E-9995A68DB317}"/>
              </a:ext>
            </a:extLst>
          </p:cNvPr>
          <p:cNvPicPr>
            <a:picLocks noChangeAspect="1"/>
          </p:cNvPicPr>
          <p:nvPr/>
        </p:nvPicPr>
        <p:blipFill rotWithShape="1">
          <a:blip r:embed="rId5"/>
          <a:srcRect b="15021"/>
          <a:stretch/>
        </p:blipFill>
        <p:spPr>
          <a:xfrm>
            <a:off x="3172605" y="4163888"/>
            <a:ext cx="3166814" cy="1579765"/>
          </a:xfrm>
          <a:prstGeom prst="rect">
            <a:avLst/>
          </a:prstGeom>
        </p:spPr>
      </p:pic>
      <p:sp>
        <p:nvSpPr>
          <p:cNvPr id="14" name="文本框 13">
            <a:extLst>
              <a:ext uri="{FF2B5EF4-FFF2-40B4-BE49-F238E27FC236}">
                <a16:creationId xmlns:a16="http://schemas.microsoft.com/office/drawing/2014/main" id="{71EFDA24-02A3-5217-8259-3DD1CC9F4E72}"/>
              </a:ext>
            </a:extLst>
          </p:cNvPr>
          <p:cNvSpPr txBox="1"/>
          <p:nvPr/>
        </p:nvSpPr>
        <p:spPr>
          <a:xfrm>
            <a:off x="2788855" y="3604202"/>
            <a:ext cx="1063009" cy="266868"/>
          </a:xfrm>
          <a:prstGeom prst="rect">
            <a:avLst/>
          </a:prstGeom>
          <a:noFill/>
        </p:spPr>
        <p:txBody>
          <a:bodyPr wrap="square">
            <a:spAutoFit/>
          </a:bodyPr>
          <a:lstStyle/>
          <a:p>
            <a:r>
              <a:rPr lang="en-US" altLang="zh-CN" sz="1134" b="1" dirty="0">
                <a:solidFill>
                  <a:schemeClr val="accent1"/>
                </a:solidFill>
                <a:latin typeface="微软雅黑" panose="020B0503020204020204" pitchFamily="34" charset="-122"/>
                <a:ea typeface="微软雅黑" panose="020B0503020204020204" pitchFamily="34" charset="-122"/>
              </a:rPr>
              <a:t>3D</a:t>
            </a:r>
            <a:r>
              <a:rPr lang="zh-CN" altLang="en-US" sz="1134" b="1" dirty="0">
                <a:solidFill>
                  <a:schemeClr val="accent1"/>
                </a:solidFill>
                <a:latin typeface="微软雅黑" panose="020B0503020204020204" pitchFamily="34" charset="-122"/>
                <a:ea typeface="微软雅黑" panose="020B0503020204020204" pitchFamily="34" charset="-122"/>
              </a:rPr>
              <a:t>虚拟试穿</a:t>
            </a:r>
            <a:endParaRPr lang="zh-CN" altLang="en-US" sz="1134" b="1" dirty="0">
              <a:solidFill>
                <a:schemeClr val="accent1"/>
              </a:solidFill>
            </a:endParaRPr>
          </a:p>
        </p:txBody>
      </p:sp>
      <p:sp>
        <p:nvSpPr>
          <p:cNvPr id="15" name="文本框 14">
            <a:extLst>
              <a:ext uri="{FF2B5EF4-FFF2-40B4-BE49-F238E27FC236}">
                <a16:creationId xmlns:a16="http://schemas.microsoft.com/office/drawing/2014/main" id="{329E036D-D8AD-1206-4A07-1F5FDA29180D}"/>
              </a:ext>
            </a:extLst>
          </p:cNvPr>
          <p:cNvSpPr txBox="1"/>
          <p:nvPr/>
        </p:nvSpPr>
        <p:spPr>
          <a:xfrm>
            <a:off x="2917134" y="5966796"/>
            <a:ext cx="1063009" cy="266868"/>
          </a:xfrm>
          <a:prstGeom prst="rect">
            <a:avLst/>
          </a:prstGeom>
          <a:noFill/>
        </p:spPr>
        <p:txBody>
          <a:bodyPr wrap="square">
            <a:spAutoFit/>
          </a:bodyPr>
          <a:lstStyle/>
          <a:p>
            <a:r>
              <a:rPr lang="en-US" altLang="zh-CN" sz="1134" b="1" dirty="0">
                <a:solidFill>
                  <a:schemeClr val="accent1"/>
                </a:solidFill>
                <a:latin typeface="微软雅黑" panose="020B0503020204020204" pitchFamily="34" charset="-122"/>
                <a:ea typeface="微软雅黑" panose="020B0503020204020204" pitchFamily="34" charset="-122"/>
              </a:rPr>
              <a:t>2D</a:t>
            </a:r>
            <a:r>
              <a:rPr lang="zh-CN" altLang="en-US" sz="1134" b="1" dirty="0">
                <a:solidFill>
                  <a:schemeClr val="accent1"/>
                </a:solidFill>
                <a:latin typeface="微软雅黑" panose="020B0503020204020204" pitchFamily="34" charset="-122"/>
                <a:ea typeface="微软雅黑" panose="020B0503020204020204" pitchFamily="34" charset="-122"/>
              </a:rPr>
              <a:t>虚拟试穿</a:t>
            </a:r>
            <a:endParaRPr lang="zh-CN" altLang="en-US" sz="1134" b="1" dirty="0">
              <a:solidFill>
                <a:schemeClr val="accent1"/>
              </a:solidFill>
            </a:endParaRPr>
          </a:p>
        </p:txBody>
      </p:sp>
    </p:spTree>
    <p:extLst>
      <p:ext uri="{BB962C8B-B14F-4D97-AF65-F5344CB8AC3E}">
        <p14:creationId xmlns:p14="http://schemas.microsoft.com/office/powerpoint/2010/main" val="3233676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B63085-37FC-AA99-2409-C13C7B984576}"/>
              </a:ext>
            </a:extLst>
          </p:cNvPr>
          <p:cNvSpPr>
            <a:spLocks noGrp="1"/>
          </p:cNvSpPr>
          <p:nvPr>
            <p:ph type="sldNum" sz="quarter" idx="4"/>
          </p:nvPr>
        </p:nvSpPr>
        <p:spPr/>
        <p:txBody>
          <a:bodyPr/>
          <a:lstStyle/>
          <a:p>
            <a:fld id="{7BC01B97-BE90-DE43-87FD-56A468D87D54}" type="slidenum">
              <a:rPr kumimoji="1" lang="zh-CN" altLang="en-US" smtClean="0"/>
              <a:pPr/>
              <a:t>6</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DB9BC561-BF84-CF93-1DD8-38B3D021DDE7}"/>
              </a:ext>
            </a:extLst>
          </p:cNvPr>
          <p:cNvSpPr txBox="1">
            <a:spLocks/>
          </p:cNvSpPr>
          <p:nvPr/>
        </p:nvSpPr>
        <p:spPr>
          <a:xfrm>
            <a:off x="365196" y="622657"/>
            <a:ext cx="1910685"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endParaRPr kumimoji="1" lang="zh-CN" altLang="en-US" sz="2078" kern="0" dirty="0">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BB26AED4-628D-2147-EE5F-5566603E4FE2}"/>
              </a:ext>
            </a:extLst>
          </p:cNvPr>
          <p:cNvSpPr txBox="1"/>
          <p:nvPr/>
        </p:nvSpPr>
        <p:spPr>
          <a:xfrm>
            <a:off x="112085" y="408846"/>
            <a:ext cx="8415004" cy="668804"/>
          </a:xfrm>
          <a:prstGeom prst="rect">
            <a:avLst/>
          </a:prstGeom>
          <a:noFill/>
        </p:spPr>
        <p:txBody>
          <a:bodyPr wrap="square">
            <a:spAutoFit/>
          </a:bodyPr>
          <a:lstStyle/>
          <a:p>
            <a:r>
              <a:rPr kumimoji="1" lang="zh-CN" altLang="en-US" sz="1889" b="1" kern="0" dirty="0">
                <a:solidFill>
                  <a:srgbClr val="102391"/>
                </a:solidFill>
                <a:latin typeface="微软雅黑" charset="0"/>
                <a:ea typeface="微软雅黑" charset="0"/>
                <a:cs typeface="+mj-cs"/>
              </a:rPr>
              <a:t>ViViD: Video Virtual Try-on using Diffusion Models </a:t>
            </a:r>
            <a:endParaRPr kumimoji="1" lang="en-US" altLang="zh-CN" sz="1889" b="1" kern="0" dirty="0">
              <a:solidFill>
                <a:srgbClr val="102391"/>
              </a:solidFill>
              <a:latin typeface="微软雅黑" charset="0"/>
              <a:ea typeface="微软雅黑" charset="0"/>
              <a:cs typeface="+mj-cs"/>
            </a:endParaRPr>
          </a:p>
          <a:p>
            <a:r>
              <a:rPr kumimoji="1" lang="en-US" altLang="zh-CN" sz="1889" b="1" kern="0" dirty="0">
                <a:solidFill>
                  <a:srgbClr val="102391"/>
                </a:solidFill>
                <a:latin typeface="微软雅黑" charset="0"/>
                <a:ea typeface="微软雅黑" charset="0"/>
                <a:cs typeface="+mj-cs"/>
              </a:rPr>
              <a:t>【arXiv 2024】</a:t>
            </a:r>
            <a:endParaRPr kumimoji="1" lang="zh-CN" altLang="en-US" sz="1889" b="1" kern="0" dirty="0">
              <a:solidFill>
                <a:srgbClr val="102391"/>
              </a:solidFill>
              <a:latin typeface="微软雅黑" charset="0"/>
              <a:ea typeface="微软雅黑" charset="0"/>
              <a:cs typeface="+mj-cs"/>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F26596F-D172-7BAB-562B-BA7E3D06AFB2}"/>
                  </a:ext>
                </a:extLst>
              </p:cNvPr>
              <p:cNvSpPr txBox="1"/>
              <p:nvPr/>
            </p:nvSpPr>
            <p:spPr>
              <a:xfrm>
                <a:off x="237634" y="1175659"/>
                <a:ext cx="6686831" cy="379848"/>
              </a:xfrm>
              <a:prstGeom prst="rect">
                <a:avLst/>
              </a:prstGeom>
              <a:noFill/>
            </p:spPr>
            <p:txBody>
              <a:bodyPr wrap="none" rtlCol="0">
                <a:spAutoFit/>
              </a:bodyPr>
              <a:lstStyle/>
              <a:p>
                <a:r>
                  <a:rPr lang="en-US" altLang="zh-CN" sz="1728" dirty="0"/>
                  <a:t>Input:</a:t>
                </a:r>
                <a:r>
                  <a:rPr lang="zh-CN" altLang="en-US" sz="1728" dirty="0"/>
                  <a:t> </a:t>
                </a:r>
                <a:r>
                  <a:rPr lang="en-US" altLang="zh-CN" sz="1728" dirty="0"/>
                  <a:t>a</a:t>
                </a:r>
                <a:r>
                  <a:rPr lang="zh-CN" altLang="en-US" sz="1728" dirty="0"/>
                  <a:t> </a:t>
                </a:r>
                <a:r>
                  <a:rPr lang="en-US" altLang="zh-CN" sz="1728" dirty="0"/>
                  <a:t>source</a:t>
                </a:r>
                <a:r>
                  <a:rPr lang="zh-CN" altLang="en-US" sz="1728" dirty="0"/>
                  <a:t> </a:t>
                </a:r>
                <a:r>
                  <a:rPr lang="en-US" altLang="zh-CN" sz="1728" dirty="0"/>
                  <a:t>video</a:t>
                </a:r>
                <a:r>
                  <a:rPr lang="zh-CN" altLang="en-US" sz="1728" dirty="0"/>
                  <a:t> </a:t>
                </a:r>
                <a14:m>
                  <m:oMath xmlns:m="http://schemas.openxmlformats.org/officeDocument/2006/math">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𝑆</m:t>
                        </m:r>
                      </m:sub>
                      <m:sup>
                        <m:r>
                          <a:rPr lang="en-US" altLang="zh-CN" sz="1728" i="1">
                            <a:latin typeface="Cambria Math" panose="02040503050406030204" pitchFamily="18" charset="0"/>
                          </a:rPr>
                          <m:t>1:</m:t>
                        </m:r>
                        <m:r>
                          <a:rPr lang="en-US" altLang="zh-CN" sz="1728" i="1">
                            <a:latin typeface="Cambria Math" panose="02040503050406030204" pitchFamily="18" charset="0"/>
                          </a:rPr>
                          <m:t>𝑁</m:t>
                        </m:r>
                      </m:sup>
                    </m:sSubSup>
                    <m:r>
                      <a:rPr lang="en-US" altLang="zh-CN" sz="1728" i="1">
                        <a:latin typeface="Cambria Math" panose="02040503050406030204" pitchFamily="18" charset="0"/>
                      </a:rPr>
                      <m:t>=[</m:t>
                    </m:r>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𝑆</m:t>
                        </m:r>
                      </m:sub>
                      <m:sup>
                        <m:r>
                          <a:rPr lang="en-US" altLang="zh-CN" sz="1728" i="1">
                            <a:latin typeface="Cambria Math" panose="02040503050406030204" pitchFamily="18" charset="0"/>
                          </a:rPr>
                          <m:t>1</m:t>
                        </m:r>
                      </m:sup>
                    </m:sSubSup>
                  </m:oMath>
                </a14:m>
                <a:r>
                  <a:rPr lang="en-US" altLang="zh-CN" sz="1728" dirty="0"/>
                  <a:t>,…, </a:t>
                </a:r>
                <a14:m>
                  <m:oMath xmlns:m="http://schemas.openxmlformats.org/officeDocument/2006/math">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𝑆</m:t>
                        </m:r>
                      </m:sub>
                      <m:sup>
                        <m:r>
                          <a:rPr lang="en-US" altLang="zh-CN" sz="1728" i="1">
                            <a:latin typeface="Cambria Math" panose="02040503050406030204" pitchFamily="18" charset="0"/>
                          </a:rPr>
                          <m:t>𝑁</m:t>
                        </m:r>
                      </m:sup>
                    </m:sSubSup>
                    <m:r>
                      <a:rPr lang="en-US" altLang="zh-CN" sz="1728" i="1">
                        <a:latin typeface="Cambria Math" panose="02040503050406030204" pitchFamily="18" charset="0"/>
                      </a:rPr>
                      <m:t>]</m:t>
                    </m:r>
                  </m:oMath>
                </a14:m>
                <a:r>
                  <a:rPr lang="en-US" altLang="zh-CN" sz="1728" dirty="0"/>
                  <a:t>, a reference garment image </a:t>
                </a:r>
                <a14:m>
                  <m:oMath xmlns:m="http://schemas.openxmlformats.org/officeDocument/2006/math">
                    <m:sSub>
                      <m:sSubPr>
                        <m:ctrlPr>
                          <a:rPr lang="en-US" altLang="zh-CN" sz="1728" i="1">
                            <a:latin typeface="Cambria Math" panose="02040503050406030204" pitchFamily="18" charset="0"/>
                          </a:rPr>
                        </m:ctrlPr>
                      </m:sSubPr>
                      <m:e>
                        <m:r>
                          <a:rPr lang="en-US" altLang="zh-CN" sz="1728" i="1">
                            <a:latin typeface="Cambria Math" panose="02040503050406030204" pitchFamily="18" charset="0"/>
                          </a:rPr>
                          <m:t>𝐺</m:t>
                        </m:r>
                      </m:e>
                      <m:sub>
                        <m:r>
                          <a:rPr lang="en-US" altLang="zh-CN" sz="1728" i="1">
                            <a:latin typeface="Cambria Math" panose="02040503050406030204" pitchFamily="18" charset="0"/>
                          </a:rPr>
                          <m:t>𝑟𝑒𝑓</m:t>
                        </m:r>
                      </m:sub>
                    </m:sSub>
                  </m:oMath>
                </a14:m>
                <a:r>
                  <a:rPr lang="en-US" altLang="zh-CN" sz="1728" dirty="0"/>
                  <a:t> </a:t>
                </a:r>
                <a:endParaRPr lang="zh-CN" altLang="en-US" sz="1728" dirty="0"/>
              </a:p>
            </p:txBody>
          </p:sp>
        </mc:Choice>
        <mc:Fallback xmlns="">
          <p:sp>
            <p:nvSpPr>
              <p:cNvPr id="30" name="文本框 29">
                <a:extLst>
                  <a:ext uri="{FF2B5EF4-FFF2-40B4-BE49-F238E27FC236}">
                    <a16:creationId xmlns:a16="http://schemas.microsoft.com/office/drawing/2014/main" id="{DF26596F-D172-7BAB-562B-BA7E3D06AFB2}"/>
                  </a:ext>
                </a:extLst>
              </p:cNvPr>
              <p:cNvSpPr txBox="1">
                <a:spLocks noRot="1" noChangeAspect="1" noMove="1" noResize="1" noEditPoints="1" noAdjustHandles="1" noChangeArrowheads="1" noChangeShapeType="1" noTextEdit="1"/>
              </p:cNvSpPr>
              <p:nvPr/>
            </p:nvSpPr>
            <p:spPr>
              <a:xfrm>
                <a:off x="237634" y="1175659"/>
                <a:ext cx="6686831" cy="379848"/>
              </a:xfrm>
              <a:prstGeom prst="rect">
                <a:avLst/>
              </a:prstGeom>
              <a:blipFill>
                <a:blip r:embed="rId3"/>
                <a:stretch>
                  <a:fillRect l="-638" t="-3226" b="-19355"/>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6105193F-F11E-FD74-D2F2-A08C2B18065F}"/>
              </a:ext>
            </a:extLst>
          </p:cNvPr>
          <p:cNvPicPr>
            <a:picLocks noChangeAspect="1"/>
          </p:cNvPicPr>
          <p:nvPr/>
        </p:nvPicPr>
        <p:blipFill>
          <a:blip r:embed="rId4"/>
          <a:stretch>
            <a:fillRect/>
          </a:stretch>
        </p:blipFill>
        <p:spPr>
          <a:xfrm>
            <a:off x="250011" y="2323472"/>
            <a:ext cx="5577335" cy="3274067"/>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F938957-E228-B283-C402-8DB2016642A5}"/>
                  </a:ext>
                </a:extLst>
              </p:cNvPr>
              <p:cNvSpPr txBox="1"/>
              <p:nvPr/>
            </p:nvSpPr>
            <p:spPr>
              <a:xfrm>
                <a:off x="237634" y="1570106"/>
                <a:ext cx="6768346" cy="645687"/>
              </a:xfrm>
              <a:prstGeom prst="rect">
                <a:avLst/>
              </a:prstGeom>
              <a:noFill/>
            </p:spPr>
            <p:txBody>
              <a:bodyPr wrap="square" rtlCol="0">
                <a:spAutoFit/>
              </a:bodyPr>
              <a:lstStyle/>
              <a:p>
                <a:r>
                  <a:rPr lang="en-US" altLang="zh-CN" sz="1728" dirty="0">
                    <a:latin typeface="微软雅黑" panose="020B0503020204020204" pitchFamily="34" charset="-122"/>
                    <a:ea typeface="微软雅黑" panose="020B0503020204020204" pitchFamily="34" charset="-122"/>
                  </a:rPr>
                  <a:t>Output:</a:t>
                </a:r>
                <a:r>
                  <a:rPr lang="zh-CN" altLang="en-US" sz="1728" dirty="0">
                    <a:latin typeface="微软雅黑" panose="020B0503020204020204" pitchFamily="34" charset="-122"/>
                    <a:ea typeface="微软雅黑" panose="020B0503020204020204" pitchFamily="34" charset="-122"/>
                  </a:rPr>
                  <a:t> </a:t>
                </a:r>
                <a:r>
                  <a:rPr lang="en-US" altLang="zh-CN" sz="1728" dirty="0">
                    <a:latin typeface="微软雅黑" panose="020B0503020204020204" pitchFamily="34" charset="-122"/>
                    <a:ea typeface="微软雅黑" panose="020B0503020204020204" pitchFamily="34" charset="-122"/>
                  </a:rPr>
                  <a:t>a</a:t>
                </a:r>
                <a:r>
                  <a:rPr lang="zh-CN" altLang="en-US" sz="1728" dirty="0">
                    <a:latin typeface="微软雅黑" panose="020B0503020204020204" pitchFamily="34" charset="-122"/>
                    <a:ea typeface="微软雅黑" panose="020B0503020204020204" pitchFamily="34" charset="-122"/>
                  </a:rPr>
                  <a:t> </a:t>
                </a:r>
                <a:r>
                  <a:rPr lang="en-US" altLang="zh-CN" sz="1728" dirty="0">
                    <a:latin typeface="微软雅黑" panose="020B0503020204020204" pitchFamily="34" charset="-122"/>
                    <a:ea typeface="微软雅黑" panose="020B0503020204020204" pitchFamily="34" charset="-122"/>
                  </a:rPr>
                  <a:t>try-on</a:t>
                </a:r>
                <a:r>
                  <a:rPr lang="zh-CN" altLang="en-US" sz="1728" dirty="0">
                    <a:latin typeface="微软雅黑" panose="020B0503020204020204" pitchFamily="34" charset="-122"/>
                    <a:ea typeface="微软雅黑" panose="020B0503020204020204" pitchFamily="34" charset="-122"/>
                  </a:rPr>
                  <a:t> </a:t>
                </a:r>
                <a:r>
                  <a:rPr lang="en-US" altLang="zh-CN" sz="1728" dirty="0">
                    <a:latin typeface="微软雅黑" panose="020B0503020204020204" pitchFamily="34" charset="-122"/>
                    <a:ea typeface="微软雅黑" panose="020B0503020204020204" pitchFamily="34" charset="-122"/>
                  </a:rPr>
                  <a:t>video</a:t>
                </a:r>
                <a:r>
                  <a:rPr lang="zh-CN" altLang="en-US" sz="1728"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𝑇</m:t>
                        </m:r>
                      </m:sub>
                      <m:sup>
                        <m:r>
                          <a:rPr lang="en-US" altLang="zh-CN" sz="1728" i="1">
                            <a:latin typeface="Cambria Math" panose="02040503050406030204" pitchFamily="18" charset="0"/>
                          </a:rPr>
                          <m:t>1:</m:t>
                        </m:r>
                        <m:r>
                          <a:rPr lang="en-US" altLang="zh-CN" sz="1728" i="1">
                            <a:latin typeface="Cambria Math" panose="02040503050406030204" pitchFamily="18" charset="0"/>
                          </a:rPr>
                          <m:t>𝑁</m:t>
                        </m:r>
                      </m:sup>
                    </m:sSubSup>
                    <m:r>
                      <a:rPr lang="en-US" altLang="zh-CN" sz="1728" i="1">
                        <a:latin typeface="Cambria Math" panose="02040503050406030204" pitchFamily="18" charset="0"/>
                      </a:rPr>
                      <m:t>=[</m:t>
                    </m:r>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𝑇</m:t>
                        </m:r>
                      </m:sub>
                      <m:sup>
                        <m:r>
                          <a:rPr lang="en-US" altLang="zh-CN" sz="1728" i="1">
                            <a:latin typeface="Cambria Math" panose="02040503050406030204" pitchFamily="18" charset="0"/>
                          </a:rPr>
                          <m:t>1</m:t>
                        </m:r>
                      </m:sup>
                    </m:sSubSup>
                  </m:oMath>
                </a14:m>
                <a:r>
                  <a:rPr lang="en-US" altLang="zh-CN" sz="1728"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𝑇</m:t>
                        </m:r>
                      </m:sub>
                      <m:sup>
                        <m:r>
                          <a:rPr lang="en-US" altLang="zh-CN" sz="1728" i="1">
                            <a:latin typeface="Cambria Math" panose="02040503050406030204" pitchFamily="18" charset="0"/>
                          </a:rPr>
                          <m:t>𝑁</m:t>
                        </m:r>
                      </m:sup>
                    </m:sSubSup>
                    <m:r>
                      <a:rPr lang="en-US" altLang="zh-CN" sz="1728" i="1">
                        <a:latin typeface="Cambria Math" panose="02040503050406030204" pitchFamily="18" charset="0"/>
                      </a:rPr>
                      <m:t>]</m:t>
                    </m:r>
                  </m:oMath>
                </a14:m>
                <a:r>
                  <a:rPr lang="en-US" altLang="zh-CN" sz="1728" dirty="0">
                    <a:latin typeface="微软雅黑" panose="020B0503020204020204" pitchFamily="34" charset="-122"/>
                    <a:ea typeface="微软雅黑" panose="020B0503020204020204" pitchFamily="34" charset="-122"/>
                  </a:rPr>
                  <a:t>, </a:t>
                </a:r>
                <a:r>
                  <a:rPr lang="zh-CN" altLang="en-US" sz="1728" dirty="0">
                    <a:latin typeface="微软雅黑" panose="020B0503020204020204" pitchFamily="34" charset="-122"/>
                    <a:ea typeface="微软雅黑" panose="020B0503020204020204" pitchFamily="34" charset="-122"/>
                  </a:rPr>
                  <a:t>在视频中</a:t>
                </a:r>
                <a:r>
                  <a:rPr lang="en-US" altLang="zh-CN" sz="1728" dirty="0">
                    <a:latin typeface="微软雅黑" panose="020B0503020204020204" pitchFamily="34" charset="-122"/>
                    <a:ea typeface="微软雅黑" panose="020B0503020204020204" pitchFamily="34" charset="-122"/>
                  </a:rPr>
                  <a:t>person</a:t>
                </a:r>
                <a:r>
                  <a:rPr lang="zh-CN" altLang="en-US" sz="1728" dirty="0">
                    <a:latin typeface="微软雅黑" panose="020B0503020204020204" pitchFamily="34" charset="-122"/>
                    <a:ea typeface="微软雅黑" panose="020B0503020204020204" pitchFamily="34" charset="-122"/>
                  </a:rPr>
                  <a:t>服装换成</a:t>
                </a:r>
                <a:r>
                  <a:rPr lang="en-US" altLang="zh-CN" sz="1728"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728" i="1">
                            <a:latin typeface="Cambria Math" panose="02040503050406030204" pitchFamily="18" charset="0"/>
                          </a:rPr>
                        </m:ctrlPr>
                      </m:sSubPr>
                      <m:e>
                        <m:r>
                          <a:rPr lang="en-US" altLang="zh-CN" sz="1728" i="1">
                            <a:latin typeface="Cambria Math" panose="02040503050406030204" pitchFamily="18" charset="0"/>
                          </a:rPr>
                          <m:t>𝐺</m:t>
                        </m:r>
                      </m:e>
                      <m:sub>
                        <m:r>
                          <a:rPr lang="en-US" altLang="zh-CN" sz="1728" i="1">
                            <a:latin typeface="Cambria Math" panose="02040503050406030204" pitchFamily="18" charset="0"/>
                          </a:rPr>
                          <m:t>𝑟𝑒𝑓</m:t>
                        </m:r>
                      </m:sub>
                    </m:sSub>
                    <m:r>
                      <a:rPr lang="zh-CN" altLang="en-US" sz="1728" i="1">
                        <a:latin typeface="Cambria Math" panose="02040503050406030204" pitchFamily="18" charset="0"/>
                      </a:rPr>
                      <m:t>，</m:t>
                    </m:r>
                  </m:oMath>
                </a14:m>
                <a:r>
                  <a:rPr lang="zh-CN" altLang="en-US" sz="1728" dirty="0">
                    <a:latin typeface="微软雅黑" panose="020B0503020204020204" pitchFamily="34" charset="-122"/>
                    <a:ea typeface="微软雅黑" panose="020B0503020204020204" pitchFamily="34" charset="-122"/>
                  </a:rPr>
                  <a:t>其他区域保持和</a:t>
                </a:r>
                <a14:m>
                  <m:oMath xmlns:m="http://schemas.openxmlformats.org/officeDocument/2006/math">
                    <m:sSubSup>
                      <m:sSubSupPr>
                        <m:ctrlPr>
                          <a:rPr lang="en-US" altLang="zh-CN" sz="1728" i="1">
                            <a:latin typeface="Cambria Math" panose="02040503050406030204" pitchFamily="18" charset="0"/>
                          </a:rPr>
                        </m:ctrlPr>
                      </m:sSubSupPr>
                      <m:e>
                        <m:r>
                          <a:rPr lang="en-US" altLang="zh-CN" sz="1728" i="1">
                            <a:latin typeface="Cambria Math" panose="02040503050406030204" pitchFamily="18" charset="0"/>
                          </a:rPr>
                          <m:t>𝐼</m:t>
                        </m:r>
                      </m:e>
                      <m:sub>
                        <m:r>
                          <a:rPr lang="en-US" altLang="zh-CN" sz="1728" i="1">
                            <a:latin typeface="Cambria Math" panose="02040503050406030204" pitchFamily="18" charset="0"/>
                          </a:rPr>
                          <m:t>𝑆</m:t>
                        </m:r>
                      </m:sub>
                      <m:sup>
                        <m:r>
                          <a:rPr lang="en-US" altLang="zh-CN" sz="1728" i="1">
                            <a:latin typeface="Cambria Math" panose="02040503050406030204" pitchFamily="18" charset="0"/>
                          </a:rPr>
                          <m:t>1:</m:t>
                        </m:r>
                        <m:r>
                          <a:rPr lang="en-US" altLang="zh-CN" sz="1728" i="1">
                            <a:latin typeface="Cambria Math" panose="02040503050406030204" pitchFamily="18" charset="0"/>
                          </a:rPr>
                          <m:t>𝑁</m:t>
                        </m:r>
                      </m:sup>
                    </m:sSubSup>
                  </m:oMath>
                </a14:m>
                <a:r>
                  <a:rPr lang="en-US" altLang="zh-CN" sz="1728" dirty="0">
                    <a:latin typeface="微软雅黑" panose="020B0503020204020204" pitchFamily="34" charset="-122"/>
                    <a:ea typeface="微软雅黑" panose="020B0503020204020204" pitchFamily="34" charset="-122"/>
                  </a:rPr>
                  <a:t> </a:t>
                </a:r>
                <a:r>
                  <a:rPr lang="zh-CN" altLang="en-US" sz="1728" dirty="0">
                    <a:latin typeface="微软雅黑" panose="020B0503020204020204" pitchFamily="34" charset="-122"/>
                    <a:ea typeface="微软雅黑" panose="020B0503020204020204" pitchFamily="34" charset="-122"/>
                  </a:rPr>
                  <a:t>一致</a:t>
                </a:r>
              </a:p>
            </p:txBody>
          </p:sp>
        </mc:Choice>
        <mc:Fallback xmlns="">
          <p:sp>
            <p:nvSpPr>
              <p:cNvPr id="32" name="文本框 31">
                <a:extLst>
                  <a:ext uri="{FF2B5EF4-FFF2-40B4-BE49-F238E27FC236}">
                    <a16:creationId xmlns:a16="http://schemas.microsoft.com/office/drawing/2014/main" id="{8F938957-E228-B283-C402-8DB2016642A5}"/>
                  </a:ext>
                </a:extLst>
              </p:cNvPr>
              <p:cNvSpPr txBox="1">
                <a:spLocks noRot="1" noChangeAspect="1" noMove="1" noResize="1" noEditPoints="1" noAdjustHandles="1" noChangeArrowheads="1" noChangeShapeType="1" noTextEdit="1"/>
              </p:cNvSpPr>
              <p:nvPr/>
            </p:nvSpPr>
            <p:spPr>
              <a:xfrm>
                <a:off x="237634" y="1570106"/>
                <a:ext cx="6768346" cy="645687"/>
              </a:xfrm>
              <a:prstGeom prst="rect">
                <a:avLst/>
              </a:prstGeom>
              <a:blipFill>
                <a:blip r:embed="rId5"/>
                <a:stretch>
                  <a:fillRect l="-631" t="-3810" r="-450" b="-10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BFA7F04-3ED4-28E1-9C19-415FD7F4EFFF}"/>
                  </a:ext>
                </a:extLst>
              </p:cNvPr>
              <p:cNvSpPr txBox="1"/>
              <p:nvPr/>
            </p:nvSpPr>
            <p:spPr>
              <a:xfrm>
                <a:off x="544863" y="2408513"/>
                <a:ext cx="458138" cy="280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𝐺</m:t>
                          </m:r>
                        </m:e>
                        <m:sub>
                          <m:r>
                            <a:rPr lang="en-US" altLang="zh-CN" sz="1134" i="1">
                              <a:latin typeface="Cambria Math" panose="02040503050406030204" pitchFamily="18" charset="0"/>
                            </a:rPr>
                            <m:t>𝑟𝑒𝑓</m:t>
                          </m:r>
                        </m:sub>
                      </m:sSub>
                    </m:oMath>
                  </m:oMathPara>
                </a14:m>
                <a:endParaRPr lang="zh-CN" altLang="en-US" sz="1134" dirty="0"/>
              </a:p>
            </p:txBody>
          </p:sp>
        </mc:Choice>
        <mc:Fallback xmlns="">
          <p:sp>
            <p:nvSpPr>
              <p:cNvPr id="33" name="文本框 32">
                <a:extLst>
                  <a:ext uri="{FF2B5EF4-FFF2-40B4-BE49-F238E27FC236}">
                    <a16:creationId xmlns:a16="http://schemas.microsoft.com/office/drawing/2014/main" id="{0BFA7F04-3ED4-28E1-9C19-415FD7F4EFFF}"/>
                  </a:ext>
                </a:extLst>
              </p:cNvPr>
              <p:cNvSpPr txBox="1">
                <a:spLocks noRot="1" noChangeAspect="1" noMove="1" noResize="1" noEditPoints="1" noAdjustHandles="1" noChangeArrowheads="1" noChangeShapeType="1" noTextEdit="1"/>
              </p:cNvSpPr>
              <p:nvPr/>
            </p:nvSpPr>
            <p:spPr>
              <a:xfrm>
                <a:off x="544863" y="2408513"/>
                <a:ext cx="458138" cy="280974"/>
              </a:xfrm>
              <a:prstGeom prst="rect">
                <a:avLst/>
              </a:prstGeom>
              <a:blipFill>
                <a:blip r:embed="rId6"/>
                <a:stretch>
                  <a:fillRect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7C80627-1562-71D3-595A-E1CBE93BA2C8}"/>
                  </a:ext>
                </a:extLst>
              </p:cNvPr>
              <p:cNvSpPr txBox="1"/>
              <p:nvPr/>
            </p:nvSpPr>
            <p:spPr>
              <a:xfrm>
                <a:off x="365509" y="3531402"/>
                <a:ext cx="614558" cy="266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𝑆</m:t>
                          </m:r>
                        </m:sub>
                      </m:sSub>
                    </m:oMath>
                  </m:oMathPara>
                </a14:m>
                <a:endParaRPr lang="zh-CN" altLang="en-US" sz="1134" dirty="0"/>
              </a:p>
            </p:txBody>
          </p:sp>
        </mc:Choice>
        <mc:Fallback xmlns="">
          <p:sp>
            <p:nvSpPr>
              <p:cNvPr id="34" name="文本框 33">
                <a:extLst>
                  <a:ext uri="{FF2B5EF4-FFF2-40B4-BE49-F238E27FC236}">
                    <a16:creationId xmlns:a16="http://schemas.microsoft.com/office/drawing/2014/main" id="{D7C80627-1562-71D3-595A-E1CBE93BA2C8}"/>
                  </a:ext>
                </a:extLst>
              </p:cNvPr>
              <p:cNvSpPr txBox="1">
                <a:spLocks noRot="1" noChangeAspect="1" noMove="1" noResize="1" noEditPoints="1" noAdjustHandles="1" noChangeArrowheads="1" noChangeShapeType="1" noTextEdit="1"/>
              </p:cNvSpPr>
              <p:nvPr/>
            </p:nvSpPr>
            <p:spPr>
              <a:xfrm>
                <a:off x="365509" y="3531402"/>
                <a:ext cx="614558" cy="2668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5DCB4BB-1327-CC2A-0A6D-73006F63E36C}"/>
                  </a:ext>
                </a:extLst>
              </p:cNvPr>
              <p:cNvSpPr txBox="1"/>
              <p:nvPr/>
            </p:nvSpPr>
            <p:spPr>
              <a:xfrm>
                <a:off x="863016" y="3531402"/>
                <a:ext cx="391870" cy="266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𝑎</m:t>
                          </m:r>
                        </m:sub>
                      </m:sSub>
                    </m:oMath>
                  </m:oMathPara>
                </a14:m>
                <a:endParaRPr lang="zh-CN" altLang="en-US" sz="1134" dirty="0"/>
              </a:p>
            </p:txBody>
          </p:sp>
        </mc:Choice>
        <mc:Fallback xmlns="">
          <p:sp>
            <p:nvSpPr>
              <p:cNvPr id="35" name="文本框 34">
                <a:extLst>
                  <a:ext uri="{FF2B5EF4-FFF2-40B4-BE49-F238E27FC236}">
                    <a16:creationId xmlns:a16="http://schemas.microsoft.com/office/drawing/2014/main" id="{A5DCB4BB-1327-CC2A-0A6D-73006F63E36C}"/>
                  </a:ext>
                </a:extLst>
              </p:cNvPr>
              <p:cNvSpPr txBox="1">
                <a:spLocks noRot="1" noChangeAspect="1" noMove="1" noResize="1" noEditPoints="1" noAdjustHandles="1" noChangeArrowheads="1" noChangeShapeType="1" noTextEdit="1"/>
              </p:cNvSpPr>
              <p:nvPr/>
            </p:nvSpPr>
            <p:spPr>
              <a:xfrm>
                <a:off x="863016" y="3531402"/>
                <a:ext cx="391870" cy="26686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B0F98F4-CDD7-EAEE-5002-158383FF7CDA}"/>
                  </a:ext>
                </a:extLst>
              </p:cNvPr>
              <p:cNvSpPr txBox="1"/>
              <p:nvPr/>
            </p:nvSpPr>
            <p:spPr>
              <a:xfrm>
                <a:off x="1319807" y="3531402"/>
                <a:ext cx="450892" cy="266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𝑚</m:t>
                          </m:r>
                        </m:sub>
                      </m:sSub>
                    </m:oMath>
                  </m:oMathPara>
                </a14:m>
                <a:endParaRPr lang="zh-CN" altLang="en-US" sz="1134" dirty="0"/>
              </a:p>
            </p:txBody>
          </p:sp>
        </mc:Choice>
        <mc:Fallback xmlns="">
          <p:sp>
            <p:nvSpPr>
              <p:cNvPr id="36" name="文本框 35">
                <a:extLst>
                  <a:ext uri="{FF2B5EF4-FFF2-40B4-BE49-F238E27FC236}">
                    <a16:creationId xmlns:a16="http://schemas.microsoft.com/office/drawing/2014/main" id="{4B0F98F4-CDD7-EAEE-5002-158383FF7CDA}"/>
                  </a:ext>
                </a:extLst>
              </p:cNvPr>
              <p:cNvSpPr txBox="1">
                <a:spLocks noRot="1" noChangeAspect="1" noMove="1" noResize="1" noEditPoints="1" noAdjustHandles="1" noChangeArrowheads="1" noChangeShapeType="1" noTextEdit="1"/>
              </p:cNvSpPr>
              <p:nvPr/>
            </p:nvSpPr>
            <p:spPr>
              <a:xfrm>
                <a:off x="1319807" y="3531402"/>
                <a:ext cx="450892" cy="26686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915131-7E45-650A-3A35-2BEB1392E336}"/>
                  </a:ext>
                </a:extLst>
              </p:cNvPr>
              <p:cNvSpPr txBox="1"/>
              <p:nvPr/>
            </p:nvSpPr>
            <p:spPr>
              <a:xfrm>
                <a:off x="399358" y="4663060"/>
                <a:ext cx="255122" cy="280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𝑝</m:t>
                          </m:r>
                        </m:sub>
                      </m:sSub>
                    </m:oMath>
                  </m:oMathPara>
                </a14:m>
                <a:endParaRPr lang="zh-CN" altLang="en-US" sz="1134" dirty="0"/>
              </a:p>
            </p:txBody>
          </p:sp>
        </mc:Choice>
        <mc:Fallback xmlns="">
          <p:sp>
            <p:nvSpPr>
              <p:cNvPr id="37" name="文本框 36">
                <a:extLst>
                  <a:ext uri="{FF2B5EF4-FFF2-40B4-BE49-F238E27FC236}">
                    <a16:creationId xmlns:a16="http://schemas.microsoft.com/office/drawing/2014/main" id="{60915131-7E45-650A-3A35-2BEB1392E336}"/>
                  </a:ext>
                </a:extLst>
              </p:cNvPr>
              <p:cNvSpPr txBox="1">
                <a:spLocks noRot="1" noChangeAspect="1" noMove="1" noResize="1" noEditPoints="1" noAdjustHandles="1" noChangeArrowheads="1" noChangeShapeType="1" noTextEdit="1"/>
              </p:cNvSpPr>
              <p:nvPr/>
            </p:nvSpPr>
            <p:spPr>
              <a:xfrm>
                <a:off x="399358" y="4663060"/>
                <a:ext cx="255122" cy="280398"/>
              </a:xfrm>
              <a:prstGeom prst="rect">
                <a:avLst/>
              </a:prstGeom>
              <a:blipFill>
                <a:blip r:embed="rId10"/>
                <a:stretch>
                  <a:fillRect/>
                </a:stretch>
              </a:blipFill>
            </p:spPr>
            <p:txBody>
              <a:bodyPr/>
              <a:lstStyle/>
              <a:p>
                <a:r>
                  <a:rPr lang="zh-CN" altLang="en-US">
                    <a:noFill/>
                  </a:rPr>
                  <a:t> </a:t>
                </a:r>
              </a:p>
            </p:txBody>
          </p:sp>
        </mc:Fallback>
      </mc:AlternateContent>
      <p:grpSp>
        <p:nvGrpSpPr>
          <p:cNvPr id="41" name="组合 40">
            <a:extLst>
              <a:ext uri="{FF2B5EF4-FFF2-40B4-BE49-F238E27FC236}">
                <a16:creationId xmlns:a16="http://schemas.microsoft.com/office/drawing/2014/main" id="{C768643B-FFE8-0276-BA37-2A6FB6F99348}"/>
              </a:ext>
            </a:extLst>
          </p:cNvPr>
          <p:cNvGrpSpPr/>
          <p:nvPr/>
        </p:nvGrpSpPr>
        <p:grpSpPr>
          <a:xfrm>
            <a:off x="5862369" y="2205592"/>
            <a:ext cx="3271311" cy="1768052"/>
            <a:chOff x="8668837" y="1707167"/>
            <a:chExt cx="3462468" cy="1871367"/>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05F72C-DA90-CDD6-8A2D-4B740ABD8D65}"/>
                    </a:ext>
                  </a:extLst>
                </p:cNvPr>
                <p:cNvSpPr txBox="1"/>
                <p:nvPr/>
              </p:nvSpPr>
              <p:spPr>
                <a:xfrm>
                  <a:off x="8668837" y="1707167"/>
                  <a:ext cx="2384539" cy="304926"/>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服装</a:t>
                  </a:r>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  </m:t>
                          </m:r>
                          <m:r>
                            <a:rPr lang="en-US" altLang="zh-CN" sz="1134" i="1">
                              <a:latin typeface="Cambria Math" panose="02040503050406030204" pitchFamily="18" charset="0"/>
                            </a:rPr>
                            <m:t>𝐺</m:t>
                          </m:r>
                        </m:e>
                        <m:sub>
                          <m:r>
                            <a:rPr lang="en-US" altLang="zh-CN" sz="1134" i="1">
                              <a:latin typeface="Cambria Math" panose="02040503050406030204" pitchFamily="18" charset="0"/>
                            </a:rPr>
                            <m:t>𝑟𝑒𝑓</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3×</m:t>
                          </m:r>
                          <m:r>
                            <m:rPr>
                              <m:sty m:val="p"/>
                            </m:rP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W</m:t>
                          </m:r>
                        </m:sup>
                      </m:sSup>
                    </m:oMath>
                  </a14:m>
                  <a:r>
                    <a:rPr lang="en-US" altLang="zh-CN" sz="1134" dirty="0">
                      <a:latin typeface="微软雅黑" panose="020B0503020204020204" pitchFamily="34" charset="-122"/>
                      <a:ea typeface="微软雅黑" panose="020B0503020204020204" pitchFamily="34" charset="-122"/>
                    </a:rPr>
                    <a:t> </a:t>
                  </a:r>
                  <a:endParaRPr lang="zh-CN" altLang="en-US" sz="1134" dirty="0">
                    <a:latin typeface="微软雅黑" panose="020B0503020204020204" pitchFamily="34" charset="-122"/>
                    <a:ea typeface="微软雅黑" panose="020B0503020204020204" pitchFamily="34" charset="-122"/>
                  </a:endParaRPr>
                </a:p>
              </p:txBody>
            </p:sp>
          </mc:Choice>
          <mc:Fallback xmlns="">
            <p:sp>
              <p:nvSpPr>
                <p:cNvPr id="42" name="文本框 41">
                  <a:extLst>
                    <a:ext uri="{FF2B5EF4-FFF2-40B4-BE49-F238E27FC236}">
                      <a16:creationId xmlns:a16="http://schemas.microsoft.com/office/drawing/2014/main" id="{6D05F72C-DA90-CDD6-8A2D-4B740ABD8D65}"/>
                    </a:ext>
                  </a:extLst>
                </p:cNvPr>
                <p:cNvSpPr txBox="1">
                  <a:spLocks noRot="1" noChangeAspect="1" noMove="1" noResize="1" noEditPoints="1" noAdjustHandles="1" noChangeArrowheads="1" noChangeShapeType="1" noTextEdit="1"/>
                </p:cNvSpPr>
                <p:nvPr/>
              </p:nvSpPr>
              <p:spPr>
                <a:xfrm>
                  <a:off x="8668837" y="1707167"/>
                  <a:ext cx="2384539" cy="304926"/>
                </a:xfrm>
                <a:prstGeom prst="rect">
                  <a:avLst/>
                </a:prstGeom>
                <a:blipFill>
                  <a:blip r:embed="rId11"/>
                  <a:stretch>
                    <a:fillRect b="-106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3C782D7-54AE-C1E2-B1B1-E5B25F25B0C2}"/>
                    </a:ext>
                  </a:extLst>
                </p:cNvPr>
                <p:cNvSpPr txBox="1"/>
                <p:nvPr/>
              </p:nvSpPr>
              <p:spPr>
                <a:xfrm>
                  <a:off x="8668837" y="2119704"/>
                  <a:ext cx="2856040" cy="285856"/>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源视频</a:t>
                  </a:r>
                  <a14:m>
                    <m:oMath xmlns:m="http://schemas.openxmlformats.org/officeDocument/2006/math">
                      <m:r>
                        <a:rPr lang="en-US" altLang="zh-CN" sz="1134" i="1">
                          <a:latin typeface="Cambria Math" panose="02040503050406030204" pitchFamily="18" charset="0"/>
                        </a:rPr>
                        <m:t> </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𝑆</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3×</m:t>
                          </m:r>
                          <m:r>
                            <a:rPr lang="en-US" altLang="zh-CN" sz="1134" i="1">
                              <a:latin typeface="Cambria Math" panose="02040503050406030204" pitchFamily="18" charset="0"/>
                              <a:ea typeface="Cambria Math" panose="02040503050406030204" pitchFamily="18" charset="0"/>
                            </a:rPr>
                            <m:t>𝐹</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W</m:t>
                          </m:r>
                        </m:sup>
                      </m:sSup>
                    </m:oMath>
                  </a14:m>
                  <a:r>
                    <a:rPr lang="en-US" altLang="zh-CN" sz="1134" dirty="0">
                      <a:latin typeface="微软雅黑" panose="020B0503020204020204" pitchFamily="34" charset="-122"/>
                      <a:ea typeface="微软雅黑" panose="020B0503020204020204" pitchFamily="34" charset="-122"/>
                    </a:rPr>
                    <a:t> </a:t>
                  </a:r>
                  <a:endParaRPr lang="zh-CN" altLang="en-US" sz="1134" dirty="0">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03C782D7-54AE-C1E2-B1B1-E5B25F25B0C2}"/>
                    </a:ext>
                  </a:extLst>
                </p:cNvPr>
                <p:cNvSpPr txBox="1">
                  <a:spLocks noRot="1" noChangeAspect="1" noMove="1" noResize="1" noEditPoints="1" noAdjustHandles="1" noChangeArrowheads="1" noChangeShapeType="1" noTextEdit="1"/>
                </p:cNvSpPr>
                <p:nvPr/>
              </p:nvSpPr>
              <p:spPr>
                <a:xfrm>
                  <a:off x="8668837" y="2119704"/>
                  <a:ext cx="2856040" cy="285856"/>
                </a:xfrm>
                <a:prstGeom prst="rect">
                  <a:avLst/>
                </a:prstGeom>
                <a:blipFill>
                  <a:blip r:embed="rId12"/>
                  <a:stretch>
                    <a:fillRect t="-2273" b="-15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F76FC6E7-C0EB-390B-83BF-DC4874046C14}"/>
                    </a:ext>
                  </a:extLst>
                </p:cNvPr>
                <p:cNvSpPr txBox="1"/>
                <p:nvPr/>
              </p:nvSpPr>
              <p:spPr>
                <a:xfrm>
                  <a:off x="8668837" y="2503644"/>
                  <a:ext cx="3441941" cy="285856"/>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服装无关人物视频</a:t>
                  </a:r>
                  <a14:m>
                    <m:oMath xmlns:m="http://schemas.openxmlformats.org/officeDocument/2006/math">
                      <m:r>
                        <a:rPr lang="zh-CN" altLang="en-US" sz="1134" i="1">
                          <a:latin typeface="Cambria Math" panose="02040503050406030204" pitchFamily="18" charset="0"/>
                        </a:rPr>
                        <m:t> </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𝑎</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3×</m:t>
                          </m:r>
                          <m:r>
                            <a:rPr lang="en-US" altLang="zh-CN" sz="1134" i="1">
                              <a:latin typeface="Cambria Math" panose="02040503050406030204" pitchFamily="18" charset="0"/>
                              <a:ea typeface="Cambria Math" panose="02040503050406030204" pitchFamily="18" charset="0"/>
                            </a:rPr>
                            <m:t>𝐹</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W</m:t>
                          </m:r>
                        </m:sup>
                      </m:sSup>
                    </m:oMath>
                  </a14:m>
                  <a:r>
                    <a:rPr lang="en-US" altLang="zh-CN" sz="1134" dirty="0">
                      <a:latin typeface="微软雅黑" panose="020B0503020204020204" pitchFamily="34" charset="-122"/>
                      <a:ea typeface="微软雅黑" panose="020B0503020204020204" pitchFamily="34" charset="-122"/>
                    </a:rPr>
                    <a:t> </a:t>
                  </a:r>
                  <a:endParaRPr lang="zh-CN" altLang="en-US" sz="1134" dirty="0">
                    <a:latin typeface="微软雅黑" panose="020B0503020204020204" pitchFamily="34" charset="-122"/>
                    <a:ea typeface="微软雅黑" panose="020B0503020204020204" pitchFamily="34" charset="-122"/>
                  </a:endParaRPr>
                </a:p>
              </p:txBody>
            </p:sp>
          </mc:Choice>
          <mc:Fallback xmlns="">
            <p:sp>
              <p:nvSpPr>
                <p:cNvPr id="44" name="文本框 43">
                  <a:extLst>
                    <a:ext uri="{FF2B5EF4-FFF2-40B4-BE49-F238E27FC236}">
                      <a16:creationId xmlns:a16="http://schemas.microsoft.com/office/drawing/2014/main" id="{F76FC6E7-C0EB-390B-83BF-DC4874046C14}"/>
                    </a:ext>
                  </a:extLst>
                </p:cNvPr>
                <p:cNvSpPr txBox="1">
                  <a:spLocks noRot="1" noChangeAspect="1" noMove="1" noResize="1" noEditPoints="1" noAdjustHandles="1" noChangeArrowheads="1" noChangeShapeType="1" noTextEdit="1"/>
                </p:cNvSpPr>
                <p:nvPr/>
              </p:nvSpPr>
              <p:spPr>
                <a:xfrm>
                  <a:off x="8668837" y="2503644"/>
                  <a:ext cx="3441941" cy="285856"/>
                </a:xfrm>
                <a:prstGeom prst="rect">
                  <a:avLst/>
                </a:prstGeom>
                <a:blipFill>
                  <a:blip r:embed="rId13"/>
                  <a:stretch>
                    <a:fillRect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B306B57-70D1-000F-8B20-676D43B80E49}"/>
                    </a:ext>
                  </a:extLst>
                </p:cNvPr>
                <p:cNvSpPr txBox="1"/>
                <p:nvPr/>
              </p:nvSpPr>
              <p:spPr>
                <a:xfrm>
                  <a:off x="8668837" y="2899948"/>
                  <a:ext cx="3441941" cy="285856"/>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服装对应掩码</a:t>
                  </a:r>
                  <a14:m>
                    <m:oMath xmlns:m="http://schemas.openxmlformats.org/officeDocument/2006/math">
                      <m:r>
                        <a:rPr lang="zh-CN" altLang="en-US" sz="1134" i="1">
                          <a:latin typeface="Cambria Math" panose="02040503050406030204" pitchFamily="18" charset="0"/>
                        </a:rPr>
                        <m:t> </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𝑚</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1×</m:t>
                          </m:r>
                          <m:r>
                            <a:rPr lang="en-US" altLang="zh-CN" sz="1134" i="1">
                              <a:latin typeface="Cambria Math" panose="02040503050406030204" pitchFamily="18" charset="0"/>
                              <a:ea typeface="Cambria Math" panose="02040503050406030204" pitchFamily="18" charset="0"/>
                            </a:rPr>
                            <m:t>𝐹</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W</m:t>
                          </m:r>
                        </m:sup>
                      </m:sSup>
                    </m:oMath>
                  </a14:m>
                  <a:r>
                    <a:rPr lang="en-US" altLang="zh-CN" sz="1134" dirty="0">
                      <a:latin typeface="微软雅黑" panose="020B0503020204020204" pitchFamily="34" charset="-122"/>
                      <a:ea typeface="微软雅黑" panose="020B0503020204020204" pitchFamily="34" charset="-122"/>
                    </a:rPr>
                    <a:t> </a:t>
                  </a:r>
                  <a:endParaRPr lang="zh-CN" altLang="en-US" sz="1134" dirty="0">
                    <a:latin typeface="微软雅黑" panose="020B0503020204020204" pitchFamily="34" charset="-122"/>
                    <a:ea typeface="微软雅黑" panose="020B0503020204020204" pitchFamily="34" charset="-122"/>
                  </a:endParaRPr>
                </a:p>
              </p:txBody>
            </p:sp>
          </mc:Choice>
          <mc:Fallback xmlns="">
            <p:sp>
              <p:nvSpPr>
                <p:cNvPr id="45" name="文本框 44">
                  <a:extLst>
                    <a:ext uri="{FF2B5EF4-FFF2-40B4-BE49-F238E27FC236}">
                      <a16:creationId xmlns:a16="http://schemas.microsoft.com/office/drawing/2014/main" id="{BB306B57-70D1-000F-8B20-676D43B80E49}"/>
                    </a:ext>
                  </a:extLst>
                </p:cNvPr>
                <p:cNvSpPr txBox="1">
                  <a:spLocks noRot="1" noChangeAspect="1" noMove="1" noResize="1" noEditPoints="1" noAdjustHandles="1" noChangeArrowheads="1" noChangeShapeType="1" noTextEdit="1"/>
                </p:cNvSpPr>
                <p:nvPr/>
              </p:nvSpPr>
              <p:spPr>
                <a:xfrm>
                  <a:off x="8668837" y="2899948"/>
                  <a:ext cx="3441941" cy="285856"/>
                </a:xfrm>
                <a:prstGeom prst="rect">
                  <a:avLst/>
                </a:prstGeom>
                <a:blipFill>
                  <a:blip r:embed="rId14"/>
                  <a:stretch>
                    <a:fillRect t="-2273" b="-15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B04D22C-8CA6-F50D-6A02-A5F7F281BEF7}"/>
                    </a:ext>
                  </a:extLst>
                </p:cNvPr>
                <p:cNvSpPr txBox="1"/>
                <p:nvPr/>
              </p:nvSpPr>
              <p:spPr>
                <a:xfrm>
                  <a:off x="8689364" y="3274218"/>
                  <a:ext cx="3441941" cy="304316"/>
                </a:xfrm>
                <a:prstGeom prst="rect">
                  <a:avLst/>
                </a:prstGeom>
                <a:noFill/>
              </p:spPr>
              <p:txBody>
                <a:bodyPr wrap="square">
                  <a:spAutoFit/>
                </a:bodyPr>
                <a:lstStyle/>
                <a:p>
                  <a:r>
                    <a:rPr lang="zh-CN" altLang="en-US" sz="1134" dirty="0">
                      <a:latin typeface="微软雅黑" panose="020B0503020204020204" pitchFamily="34" charset="-122"/>
                      <a:ea typeface="微软雅黑" panose="020B0503020204020204" pitchFamily="34" charset="-122"/>
                    </a:rPr>
                    <a:t>姿态序列</a:t>
                  </a:r>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𝑝</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3×</m:t>
                          </m:r>
                          <m:r>
                            <a:rPr lang="en-US" altLang="zh-CN" sz="1134" i="1">
                              <a:latin typeface="Cambria Math" panose="02040503050406030204" pitchFamily="18" charset="0"/>
                              <a:ea typeface="Cambria Math" panose="02040503050406030204" pitchFamily="18" charset="0"/>
                            </a:rPr>
                            <m:t>𝐹</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m:rPr>
                              <m:sty m:val="p"/>
                            </m:rPr>
                            <a:rPr lang="en-US" altLang="zh-CN" sz="1134" i="1">
                              <a:latin typeface="Cambria Math" panose="02040503050406030204" pitchFamily="18" charset="0"/>
                              <a:ea typeface="Cambria Math" panose="02040503050406030204" pitchFamily="18" charset="0"/>
                            </a:rPr>
                            <m:t>W</m:t>
                          </m:r>
                        </m:sup>
                      </m:sSup>
                    </m:oMath>
                  </a14:m>
                  <a:r>
                    <a:rPr lang="en-US" altLang="zh-CN" sz="1134" dirty="0">
                      <a:latin typeface="微软雅黑" panose="020B0503020204020204" pitchFamily="34" charset="-122"/>
                      <a:ea typeface="微软雅黑" panose="020B0503020204020204" pitchFamily="34" charset="-122"/>
                    </a:rPr>
                    <a:t> </a:t>
                  </a:r>
                  <a:endParaRPr lang="zh-CN" altLang="en-US" sz="1134" dirty="0">
                    <a:latin typeface="微软雅黑" panose="020B0503020204020204" pitchFamily="34" charset="-122"/>
                    <a:ea typeface="微软雅黑" panose="020B0503020204020204" pitchFamily="34" charset="-122"/>
                  </a:endParaRPr>
                </a:p>
              </p:txBody>
            </p:sp>
          </mc:Choice>
          <mc:Fallback xmlns="">
            <p:sp>
              <p:nvSpPr>
                <p:cNvPr id="46" name="文本框 45">
                  <a:extLst>
                    <a:ext uri="{FF2B5EF4-FFF2-40B4-BE49-F238E27FC236}">
                      <a16:creationId xmlns:a16="http://schemas.microsoft.com/office/drawing/2014/main" id="{1B04D22C-8CA6-F50D-6A02-A5F7F281BEF7}"/>
                    </a:ext>
                  </a:extLst>
                </p:cNvPr>
                <p:cNvSpPr txBox="1">
                  <a:spLocks noRot="1" noChangeAspect="1" noMove="1" noResize="1" noEditPoints="1" noAdjustHandles="1" noChangeArrowheads="1" noChangeShapeType="1" noTextEdit="1"/>
                </p:cNvSpPr>
                <p:nvPr/>
              </p:nvSpPr>
              <p:spPr>
                <a:xfrm>
                  <a:off x="8689364" y="3274218"/>
                  <a:ext cx="3441941" cy="304316"/>
                </a:xfrm>
                <a:prstGeom prst="rect">
                  <a:avLst/>
                </a:prstGeom>
                <a:blipFill>
                  <a:blip r:embed="rId15"/>
                  <a:stretch>
                    <a:fillRect b="-1063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458C579-309C-3DCC-B7D6-66F656227F14}"/>
                  </a:ext>
                </a:extLst>
              </p:cNvPr>
              <p:cNvSpPr txBox="1"/>
              <p:nvPr/>
            </p:nvSpPr>
            <p:spPr>
              <a:xfrm>
                <a:off x="5881763" y="4139648"/>
                <a:ext cx="2678969" cy="973099"/>
              </a:xfrm>
              <a:prstGeom prst="rect">
                <a:avLst/>
              </a:prstGeom>
              <a:noFill/>
            </p:spPr>
            <p:txBody>
              <a:bodyPr wrap="square">
                <a:spAutoFit/>
              </a:bodyPr>
              <a:lstStyle/>
              <a:p>
                <a:r>
                  <a:rPr lang="en-US" altLang="zh-CN" sz="1134" i="1" dirty="0">
                    <a:latin typeface="微软雅黑" panose="020B0503020204020204" pitchFamily="34" charset="-122"/>
                    <a:ea typeface="微软雅黑" panose="020B0503020204020204" pitchFamily="34" charset="-122"/>
                  </a:rPr>
                  <a:t>Unet</a:t>
                </a:r>
                <a:r>
                  <a:rPr lang="zh-CN" altLang="en-US" sz="1134" i="1" dirty="0">
                    <a:latin typeface="微软雅黑" panose="020B0503020204020204" pitchFamily="34" charset="-122"/>
                    <a:ea typeface="微软雅黑" panose="020B0503020204020204" pitchFamily="34" charset="-122"/>
                  </a:rPr>
                  <a:t>输入</a:t>
                </a:r>
                <a:endParaRPr lang="en-US" altLang="zh-CN" sz="1134" i="1"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𝑆</m:t>
                        </m:r>
                      </m:sub>
                    </m:sSub>
                  </m:oMath>
                </a14:m>
                <a:r>
                  <a:rPr lang="en-US" altLang="zh-CN" sz="1134"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134" dirty="0">
                    <a:latin typeface="微软雅黑" panose="020B0503020204020204" pitchFamily="34" charset="-122"/>
                    <a:ea typeface="微软雅黑" panose="020B0503020204020204" pitchFamily="34" charset="-122"/>
                    <a:sym typeface="Wingdings" panose="05000000000000000000" pitchFamily="2" charset="2"/>
                  </a:rPr>
                  <a:t>噪声视频</a:t>
                </a:r>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𝑍</m:t>
                        </m:r>
                      </m:e>
                      <m:sub>
                        <m:r>
                          <a:rPr lang="en-US" altLang="zh-CN" sz="1134" i="1">
                            <a:latin typeface="Cambria Math" panose="02040503050406030204" pitchFamily="18" charset="0"/>
                          </a:rPr>
                          <m:t>𝑡</m:t>
                        </m:r>
                      </m:sub>
                    </m:sSub>
                  </m:oMath>
                </a14:m>
                <a:endParaRPr lang="en-US" altLang="zh-CN" sz="1134"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𝑎</m:t>
                        </m:r>
                      </m:sub>
                    </m:sSub>
                  </m:oMath>
                </a14:m>
                <a:r>
                  <a:rPr lang="zh-CN" altLang="en-US" sz="1134" dirty="0">
                    <a:latin typeface="微软雅黑" panose="020B0503020204020204" pitchFamily="34" charset="-122"/>
                    <a:ea typeface="微软雅黑" panose="020B0503020204020204" pitchFamily="34" charset="-122"/>
                  </a:rPr>
                  <a:t>通过</a:t>
                </a:r>
                <a:r>
                  <a:rPr lang="en-US" altLang="zh-CN" sz="1134" dirty="0">
                    <a:latin typeface="微软雅黑" panose="020B0503020204020204" pitchFamily="34" charset="-122"/>
                    <a:ea typeface="微软雅黑" panose="020B0503020204020204" pitchFamily="34" charset="-122"/>
                  </a:rPr>
                  <a:t>VAE</a:t>
                </a:r>
                <a:r>
                  <a:rPr lang="zh-CN" altLang="en-US" sz="1134" dirty="0">
                    <a:latin typeface="微软雅黑" panose="020B0503020204020204" pitchFamily="34" charset="-122"/>
                    <a:ea typeface="微软雅黑" panose="020B0503020204020204" pitchFamily="34" charset="-122"/>
                  </a:rPr>
                  <a:t>编码器</a:t>
                </a:r>
                <a:r>
                  <a:rPr lang="en-US" altLang="zh-CN" sz="1134" dirty="0">
                    <a:latin typeface="微软雅黑" panose="020B0503020204020204" pitchFamily="34" charset="-122"/>
                    <a:ea typeface="微软雅黑" panose="020B0503020204020204" pitchFamily="34" charset="-122"/>
                    <a:sym typeface="Wingdings" panose="05000000000000000000" pitchFamily="2" charset="2"/>
                  </a:rPr>
                  <a:t></a:t>
                </a:r>
                <a14:m>
                  <m:oMath xmlns:m="http://schemas.openxmlformats.org/officeDocument/2006/math">
                    <m:r>
                      <a:rPr lang="zh-CN" altLang="en-US" sz="1134" i="1">
                        <a:latin typeface="Cambria Math" panose="02040503050406030204" pitchFamily="18" charset="0"/>
                      </a:rPr>
                      <m:t>𝜀</m:t>
                    </m:r>
                    <m:r>
                      <a:rPr lang="en-US" altLang="zh-CN" sz="1134" i="1">
                        <a:latin typeface="Cambria Math" panose="02040503050406030204" pitchFamily="18" charset="0"/>
                      </a:rPr>
                      <m:t>(</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𝑎</m:t>
                        </m:r>
                      </m:sub>
                    </m:sSub>
                  </m:oMath>
                </a14:m>
                <a:r>
                  <a:rPr lang="en-US" altLang="zh-CN" sz="1134" dirty="0">
                    <a:latin typeface="微软雅黑" panose="020B0503020204020204" pitchFamily="34" charset="-122"/>
                    <a:ea typeface="微软雅黑" panose="020B0503020204020204" pitchFamily="34" charset="-122"/>
                  </a:rPr>
                  <a:t>)</a:t>
                </a:r>
                <a:endParaRPr lang="zh-CN" altLang="en-US" sz="1134"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𝑚</m:t>
                        </m:r>
                      </m:sub>
                    </m:sSub>
                  </m:oMath>
                </a14:m>
                <a:r>
                  <a:rPr lang="zh-CN" altLang="en-US" sz="1134" dirty="0">
                    <a:latin typeface="微软雅黑" panose="020B0503020204020204" pitchFamily="34" charset="-122"/>
                    <a:ea typeface="微软雅黑" panose="020B0503020204020204" pitchFamily="34" charset="-122"/>
                  </a:rPr>
                  <a:t>大小调整</a:t>
                </a:r>
                <a:r>
                  <a:rPr lang="en-US" altLang="zh-CN" sz="1134" dirty="0">
                    <a:latin typeface="微软雅黑" panose="020B0503020204020204" pitchFamily="34" charset="-122"/>
                    <a:ea typeface="微软雅黑" panose="020B0503020204020204" pitchFamily="34" charset="-122"/>
                    <a:sym typeface="Wingdings" panose="05000000000000000000" pitchFamily="2" charset="2"/>
                  </a:rPr>
                  <a:t></a:t>
                </a:r>
                <a14:m>
                  <m:oMath xmlns:m="http://schemas.openxmlformats.org/officeDocument/2006/math">
                    <m:r>
                      <a:rPr lang="en-US" altLang="zh-CN" sz="1134" i="1">
                        <a:latin typeface="Cambria Math" panose="02040503050406030204" pitchFamily="18" charset="0"/>
                        <a:ea typeface="Cambria Math" panose="02040503050406030204" pitchFamily="18" charset="0"/>
                      </a:rPr>
                      <m:t>ℛ</m:t>
                    </m:r>
                    <m:r>
                      <a:rPr lang="en-US" altLang="zh-CN" sz="1134" i="1">
                        <a:latin typeface="Cambria Math" panose="02040503050406030204" pitchFamily="18" charset="0"/>
                      </a:rPr>
                      <m:t>(</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𝑚</m:t>
                        </m:r>
                      </m:sub>
                    </m:sSub>
                  </m:oMath>
                </a14:m>
                <a:r>
                  <a:rPr lang="en-US" altLang="zh-CN" sz="1134" dirty="0">
                    <a:latin typeface="微软雅黑" panose="020B0503020204020204" pitchFamily="34" charset="-122"/>
                    <a:ea typeface="微软雅黑" panose="020B0503020204020204" pitchFamily="34" charset="-122"/>
                  </a:rPr>
                  <a:t>)</a:t>
                </a:r>
              </a:p>
              <a:p>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𝑝</m:t>
                        </m:r>
                      </m:sub>
                    </m:sSub>
                  </m:oMath>
                </a14:m>
                <a:r>
                  <a:rPr lang="en-US" altLang="zh-CN" sz="1134"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134" dirty="0" err="1">
                    <a:latin typeface="微软雅黑" panose="020B0503020204020204" pitchFamily="34" charset="-122"/>
                    <a:ea typeface="微软雅黑" panose="020B0503020204020204" pitchFamily="34" charset="-122"/>
                    <a:sym typeface="Wingdings" panose="05000000000000000000" pitchFamily="2" charset="2"/>
                  </a:rPr>
                  <a:t>PoseE</a:t>
                </a:r>
                <a:r>
                  <a:rPr lang="en-US" altLang="zh-CN" sz="1134" dirty="0">
                    <a:latin typeface="微软雅黑" panose="020B0503020204020204" pitchFamily="34" charset="-122"/>
                    <a:ea typeface="微软雅黑" panose="020B0503020204020204" pitchFamily="34" charset="-122"/>
                    <a:sym typeface="Wingdings" panose="05000000000000000000" pitchFamily="2" charset="2"/>
                  </a:rPr>
                  <a:t>(</a:t>
                </a:r>
                <a14:m>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𝐼</m:t>
                        </m:r>
                      </m:e>
                      <m:sub>
                        <m:r>
                          <a:rPr lang="en-US" altLang="zh-CN" sz="1134" i="1">
                            <a:latin typeface="Cambria Math" panose="02040503050406030204" pitchFamily="18" charset="0"/>
                          </a:rPr>
                          <m:t>𝑝</m:t>
                        </m:r>
                      </m:sub>
                    </m:sSub>
                  </m:oMath>
                </a14:m>
                <a:r>
                  <a:rPr lang="en-US" altLang="zh-CN" sz="1134" dirty="0">
                    <a:latin typeface="微软雅黑" panose="020B0503020204020204" pitchFamily="34" charset="-122"/>
                    <a:ea typeface="微软雅黑" panose="020B0503020204020204" pitchFamily="34" charset="-122"/>
                  </a:rPr>
                  <a:t>)</a:t>
                </a:r>
              </a:p>
            </p:txBody>
          </p:sp>
        </mc:Choice>
        <mc:Fallback xmlns="">
          <p:sp>
            <p:nvSpPr>
              <p:cNvPr id="47" name="文本框 46">
                <a:extLst>
                  <a:ext uri="{FF2B5EF4-FFF2-40B4-BE49-F238E27FC236}">
                    <a16:creationId xmlns:a16="http://schemas.microsoft.com/office/drawing/2014/main" id="{C458C579-309C-3DCC-B7D6-66F656227F14}"/>
                  </a:ext>
                </a:extLst>
              </p:cNvPr>
              <p:cNvSpPr txBox="1">
                <a:spLocks noRot="1" noChangeAspect="1" noMove="1" noResize="1" noEditPoints="1" noAdjustHandles="1" noChangeArrowheads="1" noChangeShapeType="1" noTextEdit="1"/>
              </p:cNvSpPr>
              <p:nvPr/>
            </p:nvSpPr>
            <p:spPr>
              <a:xfrm>
                <a:off x="5881763" y="4139648"/>
                <a:ext cx="2678969" cy="973099"/>
              </a:xfrm>
              <a:prstGeom prst="rect">
                <a:avLst/>
              </a:prstGeom>
              <a:blipFill>
                <a:blip r:embed="rId16"/>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6F194ACA-FEDE-8347-2A87-EC3B2167C0D8}"/>
                  </a:ext>
                </a:extLst>
              </p:cNvPr>
              <p:cNvSpPr txBox="1"/>
              <p:nvPr/>
            </p:nvSpPr>
            <p:spPr>
              <a:xfrm>
                <a:off x="4303162" y="2223074"/>
                <a:ext cx="415345" cy="312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323" i="1">
                              <a:latin typeface="Cambria Math" panose="02040503050406030204" pitchFamily="18" charset="0"/>
                            </a:rPr>
                          </m:ctrlPr>
                        </m:sSubPr>
                        <m:e>
                          <m:r>
                            <a:rPr lang="en-US" altLang="zh-CN" sz="1323" i="1">
                              <a:latin typeface="Cambria Math" panose="02040503050406030204" pitchFamily="18" charset="0"/>
                            </a:rPr>
                            <m:t>  </m:t>
                          </m:r>
                          <m:r>
                            <a:rPr lang="en-US" altLang="zh-CN" sz="1323" i="1">
                              <a:latin typeface="Cambria Math" panose="02040503050406030204" pitchFamily="18" charset="0"/>
                            </a:rPr>
                            <m:t>𝑥</m:t>
                          </m:r>
                        </m:e>
                        <m:sub>
                          <m:r>
                            <a:rPr lang="en-US" altLang="zh-CN" sz="1323" i="1">
                              <a:latin typeface="Cambria Math" panose="02040503050406030204" pitchFamily="18" charset="0"/>
                            </a:rPr>
                            <m:t>𝑔</m:t>
                          </m:r>
                        </m:sub>
                      </m:sSub>
                    </m:oMath>
                  </m:oMathPara>
                </a14:m>
                <a:endParaRPr lang="zh-CN" altLang="en-US" sz="1323" dirty="0"/>
              </a:p>
            </p:txBody>
          </p:sp>
        </mc:Choice>
        <mc:Fallback xmlns="">
          <p:sp>
            <p:nvSpPr>
              <p:cNvPr id="48" name="文本框 47">
                <a:extLst>
                  <a:ext uri="{FF2B5EF4-FFF2-40B4-BE49-F238E27FC236}">
                    <a16:creationId xmlns:a16="http://schemas.microsoft.com/office/drawing/2014/main" id="{6F194ACA-FEDE-8347-2A87-EC3B2167C0D8}"/>
                  </a:ext>
                </a:extLst>
              </p:cNvPr>
              <p:cNvSpPr txBox="1">
                <a:spLocks noRot="1" noChangeAspect="1" noMove="1" noResize="1" noEditPoints="1" noAdjustHandles="1" noChangeArrowheads="1" noChangeShapeType="1" noTextEdit="1"/>
              </p:cNvSpPr>
              <p:nvPr/>
            </p:nvSpPr>
            <p:spPr>
              <a:xfrm>
                <a:off x="4303162" y="2223074"/>
                <a:ext cx="415345" cy="31277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8C41F29-AA76-2B73-67E2-46FED6F2D8B0}"/>
                  </a:ext>
                </a:extLst>
              </p:cNvPr>
              <p:cNvSpPr txBox="1"/>
              <p:nvPr/>
            </p:nvSpPr>
            <p:spPr>
              <a:xfrm>
                <a:off x="399358" y="5632503"/>
                <a:ext cx="4247595" cy="271998"/>
              </a:xfrm>
              <a:prstGeom prst="rect">
                <a:avLst/>
              </a:prstGeom>
              <a:noFill/>
            </p:spPr>
            <p:txBody>
              <a:bodyPr wrap="square">
                <a:spAutoFit/>
              </a:bodyPr>
              <a:lstStyle/>
              <a:p>
                <a:r>
                  <a:rPr lang="en-US" altLang="zh-CN" sz="1040" dirty="0">
                    <a:latin typeface="微软雅黑" panose="020B0503020204020204" pitchFamily="34" charset="-122"/>
                    <a:ea typeface="微软雅黑" panose="020B0503020204020204" pitchFamily="34" charset="-122"/>
                  </a:rPr>
                  <a:t>Garment encoder</a:t>
                </a:r>
                <a14:m>
                  <m:oMath xmlns:m="http://schemas.openxmlformats.org/officeDocument/2006/math">
                    <m:r>
                      <a:rPr lang="zh-CN" altLang="en-US" sz="1040" i="1">
                        <a:latin typeface="Cambria Math" panose="02040503050406030204" pitchFamily="18" charset="0"/>
                      </a:rPr>
                      <m:t>特征</m:t>
                    </m:r>
                    <m:sSub>
                      <m:sSubPr>
                        <m:ctrlPr>
                          <a:rPr lang="en-US" altLang="zh-CN" sz="1040" i="1">
                            <a:latin typeface="Cambria Math" panose="02040503050406030204" pitchFamily="18" charset="0"/>
                          </a:rPr>
                        </m:ctrlPr>
                      </m:sSubPr>
                      <m:e>
                        <m:r>
                          <a:rPr lang="en-US" altLang="zh-CN" sz="1040" i="1">
                            <a:latin typeface="Cambria Math" panose="02040503050406030204" pitchFamily="18" charset="0"/>
                          </a:rPr>
                          <m:t>  </m:t>
                        </m:r>
                        <m:r>
                          <a:rPr lang="en-US" altLang="zh-CN" sz="1040" i="1">
                            <a:latin typeface="Cambria Math" panose="02040503050406030204" pitchFamily="18" charset="0"/>
                          </a:rPr>
                          <m:t>𝑥</m:t>
                        </m:r>
                      </m:e>
                      <m:sub>
                        <m:r>
                          <a:rPr lang="en-US" altLang="zh-CN" sz="1040" i="1">
                            <a:latin typeface="Cambria Math" panose="02040503050406030204" pitchFamily="18" charset="0"/>
                          </a:rPr>
                          <m:t>𝑔</m:t>
                        </m:r>
                      </m:sub>
                    </m:sSub>
                    <m:r>
                      <a:rPr lang="en-US" altLang="zh-CN" sz="1040" i="1">
                        <a:latin typeface="Cambria Math" panose="02040503050406030204" pitchFamily="18" charset="0"/>
                        <a:ea typeface="Cambria Math" panose="02040503050406030204" pitchFamily="18" charset="0"/>
                      </a:rPr>
                      <m:t>∈</m:t>
                    </m:r>
                    <m:sSup>
                      <m:sSupPr>
                        <m:ctrlPr>
                          <a:rPr lang="en-US" altLang="zh-CN" sz="1040" i="1">
                            <a:latin typeface="Cambria Math" panose="02040503050406030204" pitchFamily="18" charset="0"/>
                            <a:ea typeface="Cambria Math" panose="02040503050406030204" pitchFamily="18" charset="0"/>
                          </a:rPr>
                        </m:ctrlPr>
                      </m:sSupPr>
                      <m:e>
                        <m:r>
                          <a:rPr lang="en-US" altLang="zh-CN" sz="1040" i="1">
                            <a:latin typeface="Cambria Math" panose="02040503050406030204" pitchFamily="18" charset="0"/>
                            <a:ea typeface="Cambria Math" panose="02040503050406030204" pitchFamily="18" charset="0"/>
                          </a:rPr>
                          <m:t>ℝ</m:t>
                        </m:r>
                      </m:e>
                      <m:sup>
                        <m:r>
                          <a:rPr lang="en-US" altLang="zh-CN" sz="1040" i="1">
                            <a:latin typeface="Cambria Math" panose="02040503050406030204" pitchFamily="18" charset="0"/>
                            <a:ea typeface="Cambria Math" panose="02040503050406030204" pitchFamily="18" charset="0"/>
                          </a:rPr>
                          <m:t>h</m:t>
                        </m:r>
                        <m:r>
                          <a:rPr lang="en-US" altLang="zh-CN" sz="1040" i="1">
                            <a:latin typeface="Cambria Math" panose="02040503050406030204" pitchFamily="18" charset="0"/>
                            <a:ea typeface="Cambria Math" panose="02040503050406030204" pitchFamily="18" charset="0"/>
                          </a:rPr>
                          <m:t>×</m:t>
                        </m:r>
                        <m:r>
                          <a:rPr lang="en-US" altLang="zh-CN" sz="1040" i="1">
                            <a:latin typeface="Cambria Math" panose="02040503050406030204" pitchFamily="18" charset="0"/>
                            <a:ea typeface="Cambria Math" panose="02040503050406030204" pitchFamily="18" charset="0"/>
                          </a:rPr>
                          <m:t>𝑤</m:t>
                        </m:r>
                        <m:r>
                          <a:rPr lang="en-US" altLang="zh-CN" sz="1040" i="1">
                            <a:latin typeface="Cambria Math" panose="02040503050406030204" pitchFamily="18" charset="0"/>
                            <a:ea typeface="Cambria Math" panose="02040503050406030204" pitchFamily="18" charset="0"/>
                          </a:rPr>
                          <m:t>×</m:t>
                        </m:r>
                        <m:r>
                          <a:rPr lang="en-US" altLang="zh-CN" sz="1040" i="1">
                            <a:latin typeface="Cambria Math" panose="02040503050406030204" pitchFamily="18" charset="0"/>
                            <a:ea typeface="Cambria Math" panose="02040503050406030204" pitchFamily="18" charset="0"/>
                          </a:rPr>
                          <m:t>𝑐</m:t>
                        </m:r>
                      </m:sup>
                    </m:sSup>
                  </m:oMath>
                </a14:m>
                <a:endParaRPr lang="zh-CN" altLang="en-US" sz="1040" dirty="0">
                  <a:latin typeface="微软雅黑" panose="020B0503020204020204" pitchFamily="34" charset="-122"/>
                  <a:ea typeface="微软雅黑" panose="020B0503020204020204" pitchFamily="34" charset="-122"/>
                </a:endParaRPr>
              </a:p>
            </p:txBody>
          </p:sp>
        </mc:Choice>
        <mc:Fallback xmlns="">
          <p:sp>
            <p:nvSpPr>
              <p:cNvPr id="49" name="文本框 48">
                <a:extLst>
                  <a:ext uri="{FF2B5EF4-FFF2-40B4-BE49-F238E27FC236}">
                    <a16:creationId xmlns:a16="http://schemas.microsoft.com/office/drawing/2014/main" id="{88C41F29-AA76-2B73-67E2-46FED6F2D8B0}"/>
                  </a:ext>
                </a:extLst>
              </p:cNvPr>
              <p:cNvSpPr txBox="1">
                <a:spLocks noRot="1" noChangeAspect="1" noMove="1" noResize="1" noEditPoints="1" noAdjustHandles="1" noChangeArrowheads="1" noChangeShapeType="1" noTextEdit="1"/>
              </p:cNvSpPr>
              <p:nvPr/>
            </p:nvSpPr>
            <p:spPr>
              <a:xfrm>
                <a:off x="399358" y="5632503"/>
                <a:ext cx="4247595" cy="271998"/>
              </a:xfrm>
              <a:prstGeom prst="rect">
                <a:avLst/>
              </a:prstGeom>
              <a:blipFill>
                <a:blip r:embed="rId18"/>
                <a:stretch>
                  <a:fillRect b="-6667"/>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C07C8F3A-4F2D-ABAB-F53D-9E287B02A8DE}"/>
              </a:ext>
            </a:extLst>
          </p:cNvPr>
          <p:cNvSpPr txBox="1"/>
          <p:nvPr/>
        </p:nvSpPr>
        <p:spPr>
          <a:xfrm>
            <a:off x="374763" y="5899177"/>
            <a:ext cx="1478644" cy="252377"/>
          </a:xfrm>
          <a:prstGeom prst="rect">
            <a:avLst/>
          </a:prstGeom>
          <a:noFill/>
        </p:spPr>
        <p:txBody>
          <a:bodyPr wrap="square">
            <a:spAutoFit/>
          </a:bodyPr>
          <a:lstStyle/>
          <a:p>
            <a:r>
              <a:rPr lang="en-US" altLang="zh-CN" sz="1040" dirty="0" err="1">
                <a:latin typeface="微软雅黑" panose="020B0503020204020204" pitchFamily="34" charset="-122"/>
                <a:ea typeface="微软雅黑" panose="020B0503020204020204" pitchFamily="34" charset="-122"/>
              </a:rPr>
              <a:t>Unet</a:t>
            </a:r>
            <a:r>
              <a:rPr lang="zh-CN" altLang="en-US" sz="1040" dirty="0">
                <a:latin typeface="微软雅黑" panose="020B0503020204020204" pitchFamily="34" charset="-122"/>
                <a:ea typeface="微软雅黑" panose="020B0503020204020204" pitchFamily="34" charset="-122"/>
              </a:rPr>
              <a:t>输出的特征</a:t>
            </a:r>
            <a:endParaRPr lang="en-US" altLang="zh-CN" sz="104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A4BB284-8121-6195-3925-6B7322BC1A70}"/>
                  </a:ext>
                </a:extLst>
              </p:cNvPr>
              <p:cNvSpPr txBox="1"/>
              <p:nvPr/>
            </p:nvSpPr>
            <p:spPr>
              <a:xfrm>
                <a:off x="1124657" y="5868473"/>
                <a:ext cx="1615773" cy="270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  </m:t>
                          </m:r>
                          <m:r>
                            <a:rPr lang="en-US" altLang="zh-CN" sz="1134" i="1">
                              <a:latin typeface="Cambria Math" panose="02040503050406030204" pitchFamily="18" charset="0"/>
                            </a:rPr>
                            <m:t>𝑥</m:t>
                          </m:r>
                        </m:e>
                        <m:sub>
                          <m:r>
                            <a:rPr lang="en-US" altLang="zh-CN" sz="1134" i="1">
                              <a:latin typeface="Cambria Math" panose="02040503050406030204" pitchFamily="18" charset="0"/>
                            </a:rPr>
                            <m:t>𝑑</m:t>
                          </m:r>
                        </m:sub>
                      </m:sSub>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𝑡</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𝑤</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𝑐</m:t>
                          </m:r>
                        </m:sup>
                      </m:sSup>
                    </m:oMath>
                  </m:oMathPara>
                </a14:m>
                <a:endParaRPr lang="zh-CN" altLang="en-US" sz="1134" dirty="0"/>
              </a:p>
            </p:txBody>
          </p:sp>
        </mc:Choice>
        <mc:Fallback xmlns="">
          <p:sp>
            <p:nvSpPr>
              <p:cNvPr id="53" name="文本框 52">
                <a:extLst>
                  <a:ext uri="{FF2B5EF4-FFF2-40B4-BE49-F238E27FC236}">
                    <a16:creationId xmlns:a16="http://schemas.microsoft.com/office/drawing/2014/main" id="{6A4BB284-8121-6195-3925-6B7322BC1A70}"/>
                  </a:ext>
                </a:extLst>
              </p:cNvPr>
              <p:cNvSpPr txBox="1">
                <a:spLocks noRot="1" noChangeAspect="1" noMove="1" noResize="1" noEditPoints="1" noAdjustHandles="1" noChangeArrowheads="1" noChangeShapeType="1" noTextEdit="1"/>
              </p:cNvSpPr>
              <p:nvPr/>
            </p:nvSpPr>
            <p:spPr>
              <a:xfrm>
                <a:off x="1124657" y="5868473"/>
                <a:ext cx="1615773" cy="27007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6DDED66-4078-54BB-60F7-CC63ABFCA004}"/>
                  </a:ext>
                </a:extLst>
              </p:cNvPr>
              <p:cNvSpPr txBox="1"/>
              <p:nvPr/>
            </p:nvSpPr>
            <p:spPr>
              <a:xfrm>
                <a:off x="-348541" y="6179734"/>
                <a:ext cx="3970348" cy="288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134" i="1" dirty="0">
                              <a:latin typeface="Cambria Math" panose="02040503050406030204" pitchFamily="18" charset="0"/>
                            </a:rPr>
                          </m:ctrlPr>
                        </m:sSubSupPr>
                        <m:e>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  </m:t>
                              </m:r>
                              <m:r>
                                <a:rPr lang="en-US" altLang="zh-CN" sz="1134" i="1">
                                  <a:latin typeface="Cambria Math" panose="02040503050406030204" pitchFamily="18" charset="0"/>
                                </a:rPr>
                                <m:t>𝑥</m:t>
                              </m:r>
                            </m:e>
                            <m:sub>
                              <m:r>
                                <a:rPr lang="en-US" altLang="zh-CN" sz="1134" i="1">
                                  <a:latin typeface="Cambria Math" panose="02040503050406030204" pitchFamily="18" charset="0"/>
                                </a:rPr>
                                <m:t>𝑑</m:t>
                              </m:r>
                            </m:sub>
                          </m:sSub>
                          <m:r>
                            <a:rPr lang="zh-CN" altLang="en-US" sz="1134" i="1">
                              <a:latin typeface="Cambria Math" panose="02040503050406030204" pitchFamily="18" charset="0"/>
                            </a:rPr>
                            <m:t>和</m:t>
                          </m:r>
                          <m:sSub>
                            <m:sSubPr>
                              <m:ctrlPr>
                                <a:rPr lang="en-US" altLang="zh-CN" sz="1134" i="1">
                                  <a:latin typeface="Cambria Math" panose="02040503050406030204" pitchFamily="18" charset="0"/>
                                </a:rPr>
                              </m:ctrlPr>
                            </m:sSubPr>
                            <m:e>
                              <m:r>
                                <a:rPr lang="en-US" altLang="zh-CN" sz="1134" i="1">
                                  <a:latin typeface="Cambria Math" panose="02040503050406030204" pitchFamily="18" charset="0"/>
                                </a:rPr>
                                <m:t>  </m:t>
                              </m:r>
                              <m:r>
                                <a:rPr lang="en-US" altLang="zh-CN" sz="1134" i="1">
                                  <a:latin typeface="Cambria Math" panose="02040503050406030204" pitchFamily="18" charset="0"/>
                                </a:rPr>
                                <m:t>𝑥</m:t>
                              </m:r>
                            </m:e>
                            <m:sub>
                              <m:r>
                                <a:rPr lang="en-US" altLang="zh-CN" sz="1134" i="1">
                                  <a:latin typeface="Cambria Math" panose="02040503050406030204" pitchFamily="18" charset="0"/>
                                </a:rPr>
                                <m:t>𝑔</m:t>
                              </m:r>
                            </m:sub>
                          </m:sSub>
                          <m:r>
                            <m:rPr>
                              <m:sty m:val="p"/>
                            </m:rPr>
                            <a:rPr lang="en-US" altLang="zh-CN" sz="1134" i="1">
                              <a:latin typeface="Cambria Math" panose="02040503050406030204" pitchFamily="18" charset="0"/>
                            </a:rPr>
                            <m:t>concat</m:t>
                          </m:r>
                          <m:r>
                            <a:rPr lang="zh-CN" altLang="en-US" sz="1134" i="1">
                              <a:latin typeface="Cambria Math" panose="02040503050406030204" pitchFamily="18" charset="0"/>
                            </a:rPr>
                            <m:t>后得到</m:t>
                          </m:r>
                          <m:r>
                            <a:rPr lang="en-US" altLang="zh-CN" sz="1134" i="1">
                              <a:latin typeface="Cambria Math" panose="02040503050406030204" pitchFamily="18" charset="0"/>
                            </a:rPr>
                            <m:t> </m:t>
                          </m:r>
                          <m:r>
                            <a:rPr lang="en-US" altLang="zh-CN" sz="1134" i="1" dirty="0">
                              <a:latin typeface="Cambria Math" panose="02040503050406030204" pitchFamily="18" charset="0"/>
                            </a:rPr>
                            <m:t>𝑥</m:t>
                          </m:r>
                        </m:e>
                        <m:sub>
                          <m:r>
                            <a:rPr lang="en-US" altLang="zh-CN" sz="1134" i="1" dirty="0">
                              <a:latin typeface="Cambria Math" panose="02040503050406030204" pitchFamily="18" charset="0"/>
                            </a:rPr>
                            <m:t>𝑑</m:t>
                          </m:r>
                        </m:sub>
                        <m:sup>
                          <m:r>
                            <a:rPr lang="en-US" altLang="zh-CN" sz="1134" i="1" dirty="0">
                              <a:latin typeface="Cambria Math" panose="02040503050406030204" pitchFamily="18" charset="0"/>
                            </a:rPr>
                            <m:t>′</m:t>
                          </m:r>
                        </m:sup>
                      </m:sSubSup>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𝑡</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×2</m:t>
                          </m:r>
                          <m:r>
                            <a:rPr lang="en-US" altLang="zh-CN" sz="1134" i="1">
                              <a:latin typeface="Cambria Math" panose="02040503050406030204" pitchFamily="18" charset="0"/>
                              <a:ea typeface="Cambria Math" panose="02040503050406030204" pitchFamily="18" charset="0"/>
                            </a:rPr>
                            <m:t>𝑤</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𝑐</m:t>
                          </m:r>
                        </m:sup>
                      </m:sSup>
                    </m:oMath>
                  </m:oMathPara>
                </a14:m>
                <a:endParaRPr lang="zh-CN" altLang="en-US" sz="1134" dirty="0">
                  <a:latin typeface="微软雅黑" panose="020B0503020204020204" pitchFamily="34" charset="-122"/>
                  <a:ea typeface="微软雅黑" panose="020B0503020204020204" pitchFamily="34" charset="-122"/>
                </a:endParaRPr>
              </a:p>
            </p:txBody>
          </p:sp>
        </mc:Choice>
        <mc:Fallback xmlns="">
          <p:sp>
            <p:nvSpPr>
              <p:cNvPr id="54" name="文本框 53">
                <a:extLst>
                  <a:ext uri="{FF2B5EF4-FFF2-40B4-BE49-F238E27FC236}">
                    <a16:creationId xmlns:a16="http://schemas.microsoft.com/office/drawing/2014/main" id="{F6DDED66-4078-54BB-60F7-CC63ABFCA004}"/>
                  </a:ext>
                </a:extLst>
              </p:cNvPr>
              <p:cNvSpPr txBox="1">
                <a:spLocks noRot="1" noChangeAspect="1" noMove="1" noResize="1" noEditPoints="1" noAdjustHandles="1" noChangeArrowheads="1" noChangeShapeType="1" noTextEdit="1"/>
              </p:cNvSpPr>
              <p:nvPr/>
            </p:nvSpPr>
            <p:spPr>
              <a:xfrm>
                <a:off x="-348541" y="6179734"/>
                <a:ext cx="3970348" cy="2882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6F8DD84-C740-815C-EA30-1A9A6B448F4E}"/>
                  </a:ext>
                </a:extLst>
              </p:cNvPr>
              <p:cNvSpPr txBox="1"/>
              <p:nvPr/>
            </p:nvSpPr>
            <p:spPr>
              <a:xfrm>
                <a:off x="4328794" y="3192515"/>
                <a:ext cx="455957" cy="295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323" i="1" dirty="0">
                              <a:latin typeface="Cambria Math" panose="02040503050406030204" pitchFamily="18" charset="0"/>
                            </a:rPr>
                          </m:ctrlPr>
                        </m:sSubSupPr>
                        <m:e>
                          <m:r>
                            <a:rPr lang="en-US" altLang="zh-CN" sz="1323" i="1" dirty="0">
                              <a:latin typeface="Cambria Math" panose="02040503050406030204" pitchFamily="18" charset="0"/>
                            </a:rPr>
                            <m:t>𝑥</m:t>
                          </m:r>
                        </m:e>
                        <m:sub>
                          <m:r>
                            <a:rPr lang="en-US" altLang="zh-CN" sz="1323" i="1" dirty="0">
                              <a:latin typeface="Cambria Math" panose="02040503050406030204" pitchFamily="18" charset="0"/>
                            </a:rPr>
                            <m:t>𝑑</m:t>
                          </m:r>
                        </m:sub>
                        <m:sup>
                          <m:r>
                            <a:rPr lang="en-US" altLang="zh-CN" sz="1323" i="1" dirty="0">
                              <a:latin typeface="Cambria Math" panose="02040503050406030204" pitchFamily="18" charset="0"/>
                            </a:rPr>
                            <m:t>′</m:t>
                          </m:r>
                        </m:sup>
                      </m:sSubSup>
                    </m:oMath>
                  </m:oMathPara>
                </a14:m>
                <a:endParaRPr lang="zh-CN" altLang="en-US" sz="1323" dirty="0"/>
              </a:p>
            </p:txBody>
          </p:sp>
        </mc:Choice>
        <mc:Fallback xmlns="">
          <p:sp>
            <p:nvSpPr>
              <p:cNvPr id="55" name="文本框 54">
                <a:extLst>
                  <a:ext uri="{FF2B5EF4-FFF2-40B4-BE49-F238E27FC236}">
                    <a16:creationId xmlns:a16="http://schemas.microsoft.com/office/drawing/2014/main" id="{76F8DD84-C740-815C-EA30-1A9A6B448F4E}"/>
                  </a:ext>
                </a:extLst>
              </p:cNvPr>
              <p:cNvSpPr txBox="1">
                <a:spLocks noRot="1" noChangeAspect="1" noMove="1" noResize="1" noEditPoints="1" noAdjustHandles="1" noChangeArrowheads="1" noChangeShapeType="1" noTextEdit="1"/>
              </p:cNvSpPr>
              <p:nvPr/>
            </p:nvSpPr>
            <p:spPr>
              <a:xfrm>
                <a:off x="4328794" y="3192515"/>
                <a:ext cx="455957" cy="29591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F6E1926-98EB-0AB0-0329-CAA10C1DDD72}"/>
                  </a:ext>
                </a:extLst>
              </p:cNvPr>
              <p:cNvSpPr txBox="1"/>
              <p:nvPr/>
            </p:nvSpPr>
            <p:spPr>
              <a:xfrm>
                <a:off x="3991801" y="2699749"/>
                <a:ext cx="455957"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134" i="1" dirty="0">
                              <a:latin typeface="Cambria Math" panose="02040503050406030204" pitchFamily="18" charset="0"/>
                            </a:rPr>
                          </m:ctrlPr>
                        </m:sSubSupPr>
                        <m:e>
                          <m:r>
                            <a:rPr lang="en-US" altLang="zh-CN" sz="1134" i="1" dirty="0">
                              <a:latin typeface="Cambria Math" panose="02040503050406030204" pitchFamily="18" charset="0"/>
                            </a:rPr>
                            <m:t>𝐼</m:t>
                          </m:r>
                        </m:e>
                        <m:sub>
                          <m:r>
                            <a:rPr lang="en-US" altLang="zh-CN" sz="1134" i="1" dirty="0">
                              <a:latin typeface="Cambria Math" panose="02040503050406030204" pitchFamily="18" charset="0"/>
                            </a:rPr>
                            <m:t>𝑔</m:t>
                          </m:r>
                        </m:sub>
                        <m:sup>
                          <m:r>
                            <a:rPr lang="en-US" altLang="zh-CN" sz="1134" i="1" dirty="0">
                              <a:latin typeface="Cambria Math" panose="02040503050406030204" pitchFamily="18" charset="0"/>
                            </a:rPr>
                            <m:t> </m:t>
                          </m:r>
                        </m:sup>
                      </m:sSubSup>
                    </m:oMath>
                  </m:oMathPara>
                </a14:m>
                <a:endParaRPr lang="zh-CN" altLang="en-US" sz="1134" dirty="0"/>
              </a:p>
            </p:txBody>
          </p:sp>
        </mc:Choice>
        <mc:Fallback xmlns="">
          <p:sp>
            <p:nvSpPr>
              <p:cNvPr id="56" name="文本框 55">
                <a:extLst>
                  <a:ext uri="{FF2B5EF4-FFF2-40B4-BE49-F238E27FC236}">
                    <a16:creationId xmlns:a16="http://schemas.microsoft.com/office/drawing/2014/main" id="{FF6E1926-98EB-0AB0-0329-CAA10C1DDD72}"/>
                  </a:ext>
                </a:extLst>
              </p:cNvPr>
              <p:cNvSpPr txBox="1">
                <a:spLocks noRot="1" noChangeAspect="1" noMove="1" noResize="1" noEditPoints="1" noAdjustHandles="1" noChangeArrowheads="1" noChangeShapeType="1" noTextEdit="1"/>
              </p:cNvSpPr>
              <p:nvPr/>
            </p:nvSpPr>
            <p:spPr>
              <a:xfrm>
                <a:off x="3991801" y="2699749"/>
                <a:ext cx="455957" cy="28116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D1D54A1E-C9CE-69DA-2F0C-F8E34C8538CD}"/>
                  </a:ext>
                </a:extLst>
              </p:cNvPr>
              <p:cNvSpPr txBox="1"/>
              <p:nvPr/>
            </p:nvSpPr>
            <p:spPr>
              <a:xfrm>
                <a:off x="3076341" y="5666014"/>
                <a:ext cx="1923572" cy="271741"/>
              </a:xfrm>
              <a:prstGeom prst="rect">
                <a:avLst/>
              </a:prstGeom>
              <a:noFill/>
            </p:spPr>
            <p:txBody>
              <a:bodyPr wrap="square">
                <a:spAutoFit/>
              </a:bodyPr>
              <a:lstStyle/>
              <a:p>
                <a:r>
                  <a:rPr lang="zh-CN" altLang="en-US" sz="1134" dirty="0"/>
                  <a:t>视频特征</a:t>
                </a:r>
                <a14:m>
                  <m:oMath xmlns:m="http://schemas.openxmlformats.org/officeDocument/2006/math">
                    <m:r>
                      <m:rPr>
                        <m:sty m:val="p"/>
                      </m:rPr>
                      <a:rPr lang="en-US" altLang="zh-CN" sz="1134" i="1" dirty="0">
                        <a:latin typeface="Cambria Math" panose="02040503050406030204" pitchFamily="18" charset="0"/>
                        <a:ea typeface="Cambria Math" panose="02040503050406030204" pitchFamily="18" charset="0"/>
                      </a:rPr>
                      <m:t>Z</m:t>
                    </m:r>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𝑏</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𝑐</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𝑓</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𝑤</m:t>
                        </m:r>
                      </m:sup>
                    </m:sSup>
                  </m:oMath>
                </a14:m>
                <a:endParaRPr lang="zh-CN" altLang="en-US" sz="1134" dirty="0"/>
              </a:p>
            </p:txBody>
          </p:sp>
        </mc:Choice>
        <mc:Fallback xmlns="">
          <p:sp>
            <p:nvSpPr>
              <p:cNvPr id="57" name="文本框 56">
                <a:extLst>
                  <a:ext uri="{FF2B5EF4-FFF2-40B4-BE49-F238E27FC236}">
                    <a16:creationId xmlns:a16="http://schemas.microsoft.com/office/drawing/2014/main" id="{D1D54A1E-C9CE-69DA-2F0C-F8E34C8538CD}"/>
                  </a:ext>
                </a:extLst>
              </p:cNvPr>
              <p:cNvSpPr txBox="1">
                <a:spLocks noRot="1" noChangeAspect="1" noMove="1" noResize="1" noEditPoints="1" noAdjustHandles="1" noChangeArrowheads="1" noChangeShapeType="1" noTextEdit="1"/>
              </p:cNvSpPr>
              <p:nvPr/>
            </p:nvSpPr>
            <p:spPr>
              <a:xfrm>
                <a:off x="3076341" y="5666014"/>
                <a:ext cx="1923572" cy="271741"/>
              </a:xfrm>
              <a:prstGeom prst="rect">
                <a:avLst/>
              </a:prstGeom>
              <a:blipFill>
                <a:blip r:embed="rId23"/>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4637E59-2E5D-D3F1-7E07-AD58C68EB241}"/>
                  </a:ext>
                </a:extLst>
              </p:cNvPr>
              <p:cNvSpPr txBox="1"/>
              <p:nvPr/>
            </p:nvSpPr>
            <p:spPr>
              <a:xfrm>
                <a:off x="3030255" y="5910760"/>
                <a:ext cx="1923091" cy="274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134" i="1" dirty="0">
                              <a:latin typeface="Cambria Math" panose="02040503050406030204" pitchFamily="18" charset="0"/>
                            </a:rPr>
                          </m:ctrlPr>
                        </m:sSubSupPr>
                        <m:e>
                          <m:r>
                            <a:rPr lang="en-US" altLang="zh-CN" sz="1134" i="1">
                              <a:latin typeface="Cambria Math" panose="02040503050406030204" pitchFamily="18" charset="0"/>
                            </a:rPr>
                            <m:t>𝑟𝑒𝑠h𝑎𝑝𝑒</m:t>
                          </m:r>
                          <m:r>
                            <a:rPr lang="en-US" altLang="zh-CN" sz="1134" i="1">
                              <a:latin typeface="Cambria Math" panose="02040503050406030204" pitchFamily="18" charset="0"/>
                            </a:rPr>
                            <m:t>:</m:t>
                          </m:r>
                          <m:r>
                            <a:rPr lang="en-US" altLang="zh-CN" sz="1134" i="1">
                              <a:latin typeface="Cambria Math" panose="02040503050406030204" pitchFamily="18" charset="0"/>
                            </a:rPr>
                            <m:t>𝑍</m:t>
                          </m:r>
                        </m:e>
                        <m:sub>
                          <m:r>
                            <a:rPr lang="en-US" altLang="zh-CN" sz="1134" i="1" dirty="0">
                              <a:latin typeface="Cambria Math" panose="02040503050406030204" pitchFamily="18" charset="0"/>
                            </a:rPr>
                            <m:t> </m:t>
                          </m:r>
                        </m:sub>
                        <m:sup>
                          <m:r>
                            <a:rPr lang="en-US" altLang="zh-CN" sz="1134" i="1" dirty="0">
                              <a:latin typeface="Cambria Math" panose="02040503050406030204" pitchFamily="18" charset="0"/>
                            </a:rPr>
                            <m:t>′</m:t>
                          </m:r>
                        </m:sup>
                      </m:sSubSup>
                      <m:r>
                        <a:rPr lang="en-US" altLang="zh-CN" sz="1134" i="1">
                          <a:latin typeface="Cambria Math" panose="02040503050406030204" pitchFamily="18" charset="0"/>
                          <a:ea typeface="Cambria Math" panose="02040503050406030204" pitchFamily="18" charset="0"/>
                        </a:rPr>
                        <m:t>∈</m:t>
                      </m:r>
                      <m:sSup>
                        <m:sSupPr>
                          <m:ctrlPr>
                            <a:rPr lang="en-US" altLang="zh-CN" sz="1134" i="1">
                              <a:latin typeface="Cambria Math" panose="02040503050406030204" pitchFamily="18" charset="0"/>
                              <a:ea typeface="Cambria Math" panose="02040503050406030204" pitchFamily="18" charset="0"/>
                            </a:rPr>
                          </m:ctrlPr>
                        </m:sSupPr>
                        <m:e>
                          <m:r>
                            <a:rPr lang="en-US" altLang="zh-CN" sz="1134" i="1">
                              <a:latin typeface="Cambria Math" panose="02040503050406030204" pitchFamily="18" charset="0"/>
                              <a:ea typeface="Cambria Math" panose="02040503050406030204" pitchFamily="18" charset="0"/>
                            </a:rPr>
                            <m:t>ℝ</m:t>
                          </m:r>
                        </m:e>
                        <m:sup>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𝑏</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h</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𝑤</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𝑓</m:t>
                          </m:r>
                          <m:r>
                            <a:rPr lang="en-US" altLang="zh-CN" sz="1134" i="1">
                              <a:latin typeface="Cambria Math" panose="02040503050406030204" pitchFamily="18" charset="0"/>
                              <a:ea typeface="Cambria Math" panose="02040503050406030204" pitchFamily="18" charset="0"/>
                            </a:rPr>
                            <m:t>×</m:t>
                          </m:r>
                          <m:r>
                            <a:rPr lang="en-US" altLang="zh-CN" sz="1134" i="1">
                              <a:latin typeface="Cambria Math" panose="02040503050406030204" pitchFamily="18" charset="0"/>
                              <a:ea typeface="Cambria Math" panose="02040503050406030204" pitchFamily="18" charset="0"/>
                            </a:rPr>
                            <m:t>𝑐</m:t>
                          </m:r>
                        </m:sup>
                      </m:sSup>
                    </m:oMath>
                  </m:oMathPara>
                </a14:m>
                <a:endParaRPr lang="zh-CN" altLang="en-US" sz="1134" dirty="0"/>
              </a:p>
            </p:txBody>
          </p:sp>
        </mc:Choice>
        <mc:Fallback xmlns="">
          <p:sp>
            <p:nvSpPr>
              <p:cNvPr id="59" name="文本框 58">
                <a:extLst>
                  <a:ext uri="{FF2B5EF4-FFF2-40B4-BE49-F238E27FC236}">
                    <a16:creationId xmlns:a16="http://schemas.microsoft.com/office/drawing/2014/main" id="{84637E59-2E5D-D3F1-7E07-AD58C68EB241}"/>
                  </a:ext>
                </a:extLst>
              </p:cNvPr>
              <p:cNvSpPr txBox="1">
                <a:spLocks noRot="1" noChangeAspect="1" noMove="1" noResize="1" noEditPoints="1" noAdjustHandles="1" noChangeArrowheads="1" noChangeShapeType="1" noTextEdit="1"/>
              </p:cNvSpPr>
              <p:nvPr/>
            </p:nvSpPr>
            <p:spPr>
              <a:xfrm>
                <a:off x="3030255" y="5910760"/>
                <a:ext cx="1923091" cy="274178"/>
              </a:xfrm>
              <a:prstGeom prst="rect">
                <a:avLst/>
              </a:prstGeom>
              <a:blipFill>
                <a:blip r:embed="rId24"/>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363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2B8F2BA-4450-2CAE-1150-C5A7CCF5EBA8}"/>
              </a:ext>
            </a:extLst>
          </p:cNvPr>
          <p:cNvPicPr>
            <a:picLocks noChangeAspect="1"/>
          </p:cNvPicPr>
          <p:nvPr/>
        </p:nvPicPr>
        <p:blipFill>
          <a:blip r:embed="rId3"/>
          <a:stretch>
            <a:fillRect/>
          </a:stretch>
        </p:blipFill>
        <p:spPr>
          <a:xfrm>
            <a:off x="223269" y="1344336"/>
            <a:ext cx="5709535" cy="2265297"/>
          </a:xfrm>
          <a:prstGeom prst="rect">
            <a:avLst/>
          </a:prstGeom>
        </p:spPr>
      </p:pic>
      <p:sp>
        <p:nvSpPr>
          <p:cNvPr id="2" name="灯片编号占位符 1">
            <a:extLst>
              <a:ext uri="{FF2B5EF4-FFF2-40B4-BE49-F238E27FC236}">
                <a16:creationId xmlns:a16="http://schemas.microsoft.com/office/drawing/2014/main" id="{7C2707B7-5426-2765-F823-D870913B24A4}"/>
              </a:ext>
            </a:extLst>
          </p:cNvPr>
          <p:cNvSpPr>
            <a:spLocks noGrp="1"/>
          </p:cNvSpPr>
          <p:nvPr>
            <p:ph type="sldNum" sz="quarter" idx="4"/>
          </p:nvPr>
        </p:nvSpPr>
        <p:spPr/>
        <p:txBody>
          <a:bodyPr/>
          <a:lstStyle/>
          <a:p>
            <a:fld id="{7BC01B97-BE90-DE43-87FD-56A468D87D54}" type="slidenum">
              <a:rPr kumimoji="1" lang="zh-CN" altLang="en-US" smtClean="0"/>
              <a:pPr/>
              <a:t>7</a:t>
            </a:fld>
            <a:endParaRPr kumimoji="1" lang="zh-CN" altLang="en-US" dirty="0">
              <a:solidFill>
                <a:schemeClr val="bg2">
                  <a:lumMod val="75000"/>
                </a:schemeClr>
              </a:solidFill>
            </a:endParaRPr>
          </a:p>
        </p:txBody>
      </p:sp>
      <p:sp>
        <p:nvSpPr>
          <p:cNvPr id="3" name="标题 1">
            <a:extLst>
              <a:ext uri="{FF2B5EF4-FFF2-40B4-BE49-F238E27FC236}">
                <a16:creationId xmlns:a16="http://schemas.microsoft.com/office/drawing/2014/main" id="{8293C6EB-CE62-1A3C-1774-9CF818F99AB1}"/>
              </a:ext>
            </a:extLst>
          </p:cNvPr>
          <p:cNvSpPr txBox="1">
            <a:spLocks/>
          </p:cNvSpPr>
          <p:nvPr/>
        </p:nvSpPr>
        <p:spPr>
          <a:xfrm>
            <a:off x="237634" y="615449"/>
            <a:ext cx="7440669" cy="344968"/>
          </a:xfrm>
          <a:prstGeom prst="rect">
            <a:avLst/>
          </a:prstGeom>
        </p:spPr>
        <p:txBody>
          <a:bodyPr/>
          <a:lstStyle>
            <a:lvl1pPr algn="l" rtl="0" fontAlgn="base">
              <a:spcBef>
                <a:spcPct val="0"/>
              </a:spcBef>
              <a:spcAft>
                <a:spcPct val="0"/>
              </a:spcAft>
              <a:defRPr sz="2200" b="1">
                <a:solidFill>
                  <a:schemeClr val="tx1"/>
                </a:solidFill>
                <a:latin typeface="+mj-lt"/>
                <a:ea typeface="+mj-ea"/>
                <a:cs typeface="+mj-cs"/>
              </a:defRPr>
            </a:lvl1pPr>
            <a:lvl2pPr algn="l" rtl="0" fontAlgn="base">
              <a:spcBef>
                <a:spcPct val="0"/>
              </a:spcBef>
              <a:spcAft>
                <a:spcPct val="0"/>
              </a:spcAft>
              <a:defRPr sz="2200" b="1">
                <a:solidFill>
                  <a:schemeClr val="tx1"/>
                </a:solidFill>
                <a:latin typeface="Arial" panose="020B0604020202020204" pitchFamily="34" charset="0"/>
              </a:defRPr>
            </a:lvl2pPr>
            <a:lvl3pPr algn="l" rtl="0" fontAlgn="base">
              <a:spcBef>
                <a:spcPct val="0"/>
              </a:spcBef>
              <a:spcAft>
                <a:spcPct val="0"/>
              </a:spcAft>
              <a:defRPr sz="2200" b="1">
                <a:solidFill>
                  <a:schemeClr val="tx1"/>
                </a:solidFill>
                <a:latin typeface="Arial" panose="020B0604020202020204" pitchFamily="34" charset="0"/>
              </a:defRPr>
            </a:lvl3pPr>
            <a:lvl4pPr algn="l" rtl="0" fontAlgn="base">
              <a:spcBef>
                <a:spcPct val="0"/>
              </a:spcBef>
              <a:spcAft>
                <a:spcPct val="0"/>
              </a:spcAft>
              <a:defRPr sz="2200" b="1">
                <a:solidFill>
                  <a:schemeClr val="tx1"/>
                </a:solidFill>
                <a:latin typeface="Arial" panose="020B0604020202020204" pitchFamily="34" charset="0"/>
              </a:defRPr>
            </a:lvl4pPr>
            <a:lvl5pPr algn="l" rtl="0" fontAlgn="base">
              <a:spcBef>
                <a:spcPct val="0"/>
              </a:spcBef>
              <a:spcAft>
                <a:spcPct val="0"/>
              </a:spcAft>
              <a:defRPr sz="2200" b="1">
                <a:solidFill>
                  <a:schemeClr val="tx1"/>
                </a:solidFill>
                <a:latin typeface="Arial" panose="020B0604020202020204" pitchFamily="34" charset="0"/>
              </a:defRPr>
            </a:lvl5pPr>
            <a:lvl6pPr marL="457200" algn="l" rtl="0" fontAlgn="base">
              <a:spcBef>
                <a:spcPct val="0"/>
              </a:spcBef>
              <a:spcAft>
                <a:spcPct val="0"/>
              </a:spcAft>
              <a:defRPr sz="2200" b="1">
                <a:solidFill>
                  <a:schemeClr val="tx1"/>
                </a:solidFill>
                <a:latin typeface="Arial" panose="020B0604020202020204" pitchFamily="34" charset="0"/>
              </a:defRPr>
            </a:lvl6pPr>
            <a:lvl7pPr marL="914400" algn="l" rtl="0" fontAlgn="base">
              <a:spcBef>
                <a:spcPct val="0"/>
              </a:spcBef>
              <a:spcAft>
                <a:spcPct val="0"/>
              </a:spcAft>
              <a:defRPr sz="2200" b="1">
                <a:solidFill>
                  <a:schemeClr val="tx1"/>
                </a:solidFill>
                <a:latin typeface="Arial" panose="020B0604020202020204" pitchFamily="34" charset="0"/>
              </a:defRPr>
            </a:lvl7pPr>
            <a:lvl8pPr marL="1371600" algn="l" rtl="0" fontAlgn="base">
              <a:spcBef>
                <a:spcPct val="0"/>
              </a:spcBef>
              <a:spcAft>
                <a:spcPct val="0"/>
              </a:spcAft>
              <a:defRPr sz="2200" b="1">
                <a:solidFill>
                  <a:schemeClr val="tx1"/>
                </a:solidFill>
                <a:latin typeface="Arial" panose="020B0604020202020204" pitchFamily="34" charset="0"/>
              </a:defRPr>
            </a:lvl8pPr>
            <a:lvl9pPr marL="1828800" algn="l" rtl="0" fontAlgn="base">
              <a:spcBef>
                <a:spcPct val="0"/>
              </a:spcBef>
              <a:spcAft>
                <a:spcPct val="0"/>
              </a:spcAft>
              <a:defRPr sz="2200" b="1">
                <a:solidFill>
                  <a:schemeClr val="tx1"/>
                </a:solidFill>
                <a:latin typeface="Arial" panose="020B0604020202020204" pitchFamily="34" charset="0"/>
              </a:defRPr>
            </a:lvl9pPr>
          </a:lstStyle>
          <a:p>
            <a:pPr marL="323983" indent="-323983">
              <a:buFont typeface="Wingdings" panose="05000000000000000000" pitchFamily="2" charset="2"/>
              <a:buChar char="p"/>
            </a:pPr>
            <a:r>
              <a:rPr kumimoji="1" lang="zh-CN" altLang="en-US" sz="1889" kern="0" dirty="0">
                <a:solidFill>
                  <a:srgbClr val="102391"/>
                </a:solidFill>
                <a:latin typeface="微软雅黑" charset="0"/>
                <a:ea typeface="微软雅黑" charset="0"/>
              </a:rPr>
              <a:t>高斯混合模型</a:t>
            </a:r>
            <a:endParaRPr kumimoji="1" lang="zh-CN" altLang="en-US" sz="2078" kern="0"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F2530234-CC01-847E-7173-E4C12B69B2DE}"/>
              </a:ext>
            </a:extLst>
          </p:cNvPr>
          <p:cNvPicPr>
            <a:picLocks noChangeAspect="1"/>
          </p:cNvPicPr>
          <p:nvPr/>
        </p:nvPicPr>
        <p:blipFill>
          <a:blip r:embed="rId4"/>
          <a:stretch>
            <a:fillRect/>
          </a:stretch>
        </p:blipFill>
        <p:spPr>
          <a:xfrm>
            <a:off x="5637719" y="1685666"/>
            <a:ext cx="2418756" cy="254731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D5D0E2E-39A5-1A8E-65B8-A91FBD42EF59}"/>
                  </a:ext>
                </a:extLst>
              </p:cNvPr>
              <p:cNvSpPr txBox="1"/>
              <p:nvPr/>
            </p:nvSpPr>
            <p:spPr>
              <a:xfrm>
                <a:off x="5704592" y="4378371"/>
                <a:ext cx="2489208" cy="29072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𝑃</m:t>
                          </m:r>
                        </m:e>
                        <m:sub>
                          <m:r>
                            <a:rPr lang="zh-CN" altLang="en-US" sz="1889" i="1">
                              <a:latin typeface="Cambria Math" panose="02040503050406030204" pitchFamily="18" charset="0"/>
                            </a:rPr>
                            <m:t>𝜃</m:t>
                          </m:r>
                        </m:sub>
                      </m:sSub>
                      <m:d>
                        <m:dPr>
                          <m:ctrlPr>
                            <a:rPr lang="en-US" altLang="zh-CN" sz="1889" i="1">
                              <a:latin typeface="Cambria Math" panose="02040503050406030204" pitchFamily="18" charset="0"/>
                            </a:rPr>
                          </m:ctrlPr>
                        </m:dPr>
                        <m:e>
                          <m:r>
                            <a:rPr lang="en-US" altLang="zh-CN" sz="1889" i="1">
                              <a:latin typeface="Cambria Math" panose="02040503050406030204" pitchFamily="18" charset="0"/>
                            </a:rPr>
                            <m:t>𝑥</m:t>
                          </m:r>
                        </m:e>
                      </m:d>
                      <m:r>
                        <a:rPr lang="en-US" altLang="zh-CN" sz="1889" i="1">
                          <a:latin typeface="Cambria Math" panose="02040503050406030204" pitchFamily="18" charset="0"/>
                        </a:rPr>
                        <m:t>=0.5 </m:t>
                      </m:r>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1</m:t>
                          </m:r>
                        </m:sub>
                      </m:sSub>
                      <m:r>
                        <a:rPr lang="en-US" altLang="zh-CN" sz="1889" i="1">
                          <a:latin typeface="Cambria Math" panose="02040503050406030204" pitchFamily="18" charset="0"/>
                        </a:rPr>
                        <m:t>+0.5 </m:t>
                      </m:r>
                      <m:sSub>
                        <m:sSubPr>
                          <m:ctrlPr>
                            <a:rPr lang="en-US" altLang="zh-CN" sz="1889" i="1">
                              <a:latin typeface="Cambria Math" panose="02040503050406030204" pitchFamily="18" charset="0"/>
                            </a:rPr>
                          </m:ctrlPr>
                        </m:sSubPr>
                        <m:e>
                          <m:r>
                            <a:rPr lang="en-US" altLang="zh-CN" sz="1889" i="1">
                              <a:latin typeface="Cambria Math" panose="02040503050406030204" pitchFamily="18" charset="0"/>
                            </a:rPr>
                            <m:t>𝑥</m:t>
                          </m:r>
                        </m:e>
                        <m:sub>
                          <m:r>
                            <a:rPr lang="en-US" altLang="zh-CN" sz="1889" i="1">
                              <a:latin typeface="Cambria Math" panose="02040503050406030204" pitchFamily="18" charset="0"/>
                            </a:rPr>
                            <m:t>2</m:t>
                          </m:r>
                        </m:sub>
                      </m:sSub>
                    </m:oMath>
                  </m:oMathPara>
                </a14:m>
                <a:endParaRPr lang="zh-CN" altLang="en-US" sz="1889" dirty="0"/>
              </a:p>
            </p:txBody>
          </p:sp>
        </mc:Choice>
        <mc:Fallback xmlns="">
          <p:sp>
            <p:nvSpPr>
              <p:cNvPr id="6" name="文本框 5">
                <a:extLst>
                  <a:ext uri="{FF2B5EF4-FFF2-40B4-BE49-F238E27FC236}">
                    <a16:creationId xmlns:a16="http://schemas.microsoft.com/office/drawing/2014/main" id="{7D5D0E2E-39A5-1A8E-65B8-A91FBD42EF59}"/>
                  </a:ext>
                </a:extLst>
              </p:cNvPr>
              <p:cNvSpPr txBox="1">
                <a:spLocks noRot="1" noChangeAspect="1" noMove="1" noResize="1" noEditPoints="1" noAdjustHandles="1" noChangeArrowheads="1" noChangeShapeType="1" noTextEdit="1"/>
              </p:cNvSpPr>
              <p:nvPr/>
            </p:nvSpPr>
            <p:spPr>
              <a:xfrm>
                <a:off x="5704592" y="4378371"/>
                <a:ext cx="2489208" cy="290721"/>
              </a:xfrm>
              <a:prstGeom prst="rect">
                <a:avLst/>
              </a:prstGeom>
              <a:blipFill>
                <a:blip r:embed="rId5"/>
                <a:stretch>
                  <a:fillRect l="-1961" r="-490" b="-16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DC397CD-E9A0-8776-1D14-86DCAB9EBEA0}"/>
              </a:ext>
            </a:extLst>
          </p:cNvPr>
          <p:cNvPicPr>
            <a:picLocks noChangeAspect="1"/>
          </p:cNvPicPr>
          <p:nvPr/>
        </p:nvPicPr>
        <p:blipFill>
          <a:blip r:embed="rId6"/>
          <a:stretch>
            <a:fillRect/>
          </a:stretch>
        </p:blipFill>
        <p:spPr>
          <a:xfrm>
            <a:off x="237634" y="3943038"/>
            <a:ext cx="4884435" cy="63687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87B499D-B695-FCD3-EAA8-92058E6469E2}"/>
                  </a:ext>
                </a:extLst>
              </p:cNvPr>
              <p:cNvSpPr txBox="1"/>
              <p:nvPr/>
            </p:nvSpPr>
            <p:spPr>
              <a:xfrm>
                <a:off x="304932" y="4913318"/>
                <a:ext cx="2625666" cy="665375"/>
              </a:xfrm>
              <a:prstGeom prst="rect">
                <a:avLst/>
              </a:prstGeom>
              <a:noFill/>
            </p:spPr>
            <p:txBody>
              <a:bodyPr wrap="square">
                <a:spAutoFit/>
              </a:bodyPr>
              <a:lstStyle/>
              <a:p>
                <a14:m>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𝑃</m:t>
                        </m:r>
                      </m:e>
                      <m:sub>
                        <m:r>
                          <a:rPr lang="zh-CN" altLang="en-US" sz="1701" i="1">
                            <a:latin typeface="Cambria Math" panose="02040503050406030204" pitchFamily="18" charset="0"/>
                          </a:rPr>
                          <m:t>𝜃</m:t>
                        </m:r>
                      </m:sub>
                    </m:sSub>
                    <m:d>
                      <m:dPr>
                        <m:ctrlPr>
                          <a:rPr lang="en-US" altLang="zh-CN" sz="1701" i="1">
                            <a:latin typeface="Cambria Math" panose="02040503050406030204" pitchFamily="18" charset="0"/>
                          </a:rPr>
                        </m:ctrlPr>
                      </m:dPr>
                      <m:e>
                        <m:r>
                          <a:rPr lang="en-US" altLang="zh-CN" sz="1701" i="1">
                            <a:latin typeface="Cambria Math" panose="02040503050406030204" pitchFamily="18" charset="0"/>
                          </a:rPr>
                          <m:t>𝑥</m:t>
                        </m:r>
                      </m:e>
                    </m:d>
                    <m:r>
                      <a:rPr lang="en-US" altLang="zh-CN" sz="1701" i="1">
                        <a:latin typeface="Cambria Math" panose="02040503050406030204" pitchFamily="18" charset="0"/>
                      </a:rPr>
                      <m:t>=</m:t>
                    </m:r>
                  </m:oMath>
                </a14:m>
                <a:r>
                  <a:rPr lang="zh-CN" altLang="en-US" sz="1728" dirty="0"/>
                  <a:t> </a:t>
                </a:r>
                <a14:m>
                  <m:oMath xmlns:m="http://schemas.openxmlformats.org/officeDocument/2006/math">
                    <m:nary>
                      <m:naryPr>
                        <m:limLoc m:val="undOvr"/>
                        <m:subHide m:val="on"/>
                        <m:supHide m:val="on"/>
                        <m:ctrlPr>
                          <a:rPr lang="zh-CN" altLang="en-US" sz="1728" i="1">
                            <a:latin typeface="Cambria Math" panose="02040503050406030204" pitchFamily="18" charset="0"/>
                          </a:rPr>
                        </m:ctrlPr>
                      </m:naryPr>
                      <m:sub/>
                      <m:sup/>
                      <m:e>
                        <m:r>
                          <a:rPr lang="en-US" altLang="zh-CN" sz="1728" i="1">
                            <a:latin typeface="Cambria Math" panose="02040503050406030204" pitchFamily="18" charset="0"/>
                          </a:rPr>
                          <m:t>𝑝</m:t>
                        </m:r>
                        <m:d>
                          <m:dPr>
                            <m:ctrlPr>
                              <a:rPr lang="en-US" altLang="zh-CN" sz="1728" i="1">
                                <a:latin typeface="Cambria Math" panose="02040503050406030204" pitchFamily="18" charset="0"/>
                              </a:rPr>
                            </m:ctrlPr>
                          </m:dPr>
                          <m:e>
                            <m:r>
                              <a:rPr lang="en-US" altLang="zh-CN" sz="1728" i="1">
                                <a:latin typeface="Cambria Math" panose="02040503050406030204" pitchFamily="18" charset="0"/>
                              </a:rPr>
                              <m:t>𝑧</m:t>
                            </m:r>
                          </m:e>
                        </m:d>
                        <m:r>
                          <a:rPr lang="en-US" altLang="zh-CN" sz="1728" i="1">
                            <a:latin typeface="Cambria Math" panose="02040503050406030204" pitchFamily="18" charset="0"/>
                          </a:rPr>
                          <m:t>∗</m:t>
                        </m:r>
                        <m:r>
                          <a:rPr lang="en-US" altLang="zh-CN" sz="1728" i="1">
                            <a:latin typeface="Cambria Math" panose="02040503050406030204" pitchFamily="18" charset="0"/>
                          </a:rPr>
                          <m:t>𝑞</m:t>
                        </m:r>
                        <m:d>
                          <m:dPr>
                            <m:ctrlPr>
                              <a:rPr lang="en-US" altLang="zh-CN" sz="1728" i="1">
                                <a:latin typeface="Cambria Math" panose="02040503050406030204" pitchFamily="18" charset="0"/>
                              </a:rPr>
                            </m:ctrlPr>
                          </m:dPr>
                          <m:e>
                            <m:r>
                              <a:rPr lang="en-US" altLang="zh-CN" sz="1728" i="1">
                                <a:latin typeface="Cambria Math" panose="02040503050406030204" pitchFamily="18" charset="0"/>
                              </a:rPr>
                              <m:t>𝑧</m:t>
                            </m:r>
                          </m:e>
                          <m:e>
                            <m:r>
                              <a:rPr lang="en-US" altLang="zh-CN" sz="1728" i="1">
                                <a:latin typeface="Cambria Math" panose="02040503050406030204" pitchFamily="18" charset="0"/>
                              </a:rPr>
                              <m:t>𝑥</m:t>
                            </m:r>
                          </m:e>
                        </m:d>
                        <m:r>
                          <a:rPr lang="en-US" altLang="zh-CN" sz="1728" i="1">
                            <a:latin typeface="Cambria Math" panose="02040503050406030204" pitchFamily="18" charset="0"/>
                          </a:rPr>
                          <m:t>𝑑𝑧</m:t>
                        </m:r>
                      </m:e>
                    </m:nary>
                  </m:oMath>
                </a14:m>
                <a:endParaRPr lang="zh-CN" altLang="en-US" sz="1728" dirty="0"/>
              </a:p>
            </p:txBody>
          </p:sp>
        </mc:Choice>
        <mc:Fallback xmlns="">
          <p:sp>
            <p:nvSpPr>
              <p:cNvPr id="10" name="文本框 9">
                <a:extLst>
                  <a:ext uri="{FF2B5EF4-FFF2-40B4-BE49-F238E27FC236}">
                    <a16:creationId xmlns:a16="http://schemas.microsoft.com/office/drawing/2014/main" id="{D87B499D-B695-FCD3-EAA8-92058E6469E2}"/>
                  </a:ext>
                </a:extLst>
              </p:cNvPr>
              <p:cNvSpPr txBox="1">
                <a:spLocks noRot="1" noChangeAspect="1" noMove="1" noResize="1" noEditPoints="1" noAdjustHandles="1" noChangeArrowheads="1" noChangeShapeType="1" noTextEdit="1"/>
              </p:cNvSpPr>
              <p:nvPr/>
            </p:nvSpPr>
            <p:spPr>
              <a:xfrm>
                <a:off x="304932" y="4913318"/>
                <a:ext cx="2625666" cy="665375"/>
              </a:xfrm>
              <a:prstGeom prst="rect">
                <a:avLst/>
              </a:prstGeom>
              <a:blipFill>
                <a:blip r:embed="rId7"/>
                <a:stretch>
                  <a:fillRect l="-14617" t="-37615" b="-113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702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5632AA-406A-CFDE-1AC9-C4671E05DDFA}"/>
              </a:ext>
            </a:extLst>
          </p:cNvPr>
          <p:cNvSpPr>
            <a:spLocks noGrp="1"/>
          </p:cNvSpPr>
          <p:nvPr>
            <p:ph type="sldNum" sz="quarter" idx="4"/>
          </p:nvPr>
        </p:nvSpPr>
        <p:spPr/>
        <p:txBody>
          <a:bodyPr/>
          <a:lstStyle/>
          <a:p>
            <a:fld id="{7BC01B97-BE90-DE43-87FD-56A468D87D54}" type="slidenum">
              <a:rPr kumimoji="1" lang="zh-CN" altLang="en-US" smtClean="0"/>
              <a:pPr/>
              <a:t>8</a:t>
            </a:fld>
            <a:endParaRPr kumimoji="1" lang="zh-CN" altLang="en-US" dirty="0">
              <a:solidFill>
                <a:schemeClr val="bg2">
                  <a:lumMod val="75000"/>
                </a:schemeClr>
              </a:solidFill>
            </a:endParaRPr>
          </a:p>
        </p:txBody>
      </p:sp>
      <p:pic>
        <p:nvPicPr>
          <p:cNvPr id="4" name="图片 3">
            <a:extLst>
              <a:ext uri="{FF2B5EF4-FFF2-40B4-BE49-F238E27FC236}">
                <a16:creationId xmlns:a16="http://schemas.microsoft.com/office/drawing/2014/main" id="{479A5C1D-2B30-89D5-6647-20240B1DE728}"/>
              </a:ext>
            </a:extLst>
          </p:cNvPr>
          <p:cNvPicPr>
            <a:picLocks noChangeAspect="1"/>
          </p:cNvPicPr>
          <p:nvPr/>
        </p:nvPicPr>
        <p:blipFill>
          <a:blip r:embed="rId3"/>
          <a:stretch>
            <a:fillRect/>
          </a:stretch>
        </p:blipFill>
        <p:spPr>
          <a:xfrm>
            <a:off x="67552" y="1427531"/>
            <a:ext cx="8060407" cy="3921896"/>
          </a:xfrm>
          <a:prstGeom prst="rect">
            <a:avLst/>
          </a:prstGeom>
        </p:spPr>
      </p:pic>
      <mc:AlternateContent xmlns:mc="http://schemas.openxmlformats.org/markup-compatibility/2006" xmlns:a14="http://schemas.microsoft.com/office/drawing/2010/main">
        <mc:Choice Requires="a14">
          <p:sp>
            <p:nvSpPr>
              <p:cNvPr id="5" name="云形 4">
                <a:extLst>
                  <a:ext uri="{FF2B5EF4-FFF2-40B4-BE49-F238E27FC236}">
                    <a16:creationId xmlns:a16="http://schemas.microsoft.com/office/drawing/2014/main" id="{A54DF638-CD48-D137-1ED6-1139412C4104}"/>
                  </a:ext>
                </a:extLst>
              </p:cNvPr>
              <p:cNvSpPr/>
              <p:nvPr/>
            </p:nvSpPr>
            <p:spPr>
              <a:xfrm>
                <a:off x="5084954" y="1744173"/>
                <a:ext cx="807887" cy="722846"/>
              </a:xfrm>
              <a:prstGeom prst="cloud">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728" i="1">
                          <a:latin typeface="Cambria Math" panose="02040503050406030204" pitchFamily="18" charset="0"/>
                        </a:rPr>
                        <m:t>𝑥</m:t>
                      </m:r>
                    </m:oMath>
                  </m:oMathPara>
                </a14:m>
                <a:endParaRPr lang="zh-CN" altLang="en-US" sz="1728" dirty="0"/>
              </a:p>
            </p:txBody>
          </p:sp>
        </mc:Choice>
        <mc:Fallback xmlns="">
          <p:sp>
            <p:nvSpPr>
              <p:cNvPr id="5" name="云形 4">
                <a:extLst>
                  <a:ext uri="{FF2B5EF4-FFF2-40B4-BE49-F238E27FC236}">
                    <a16:creationId xmlns:a16="http://schemas.microsoft.com/office/drawing/2014/main" id="{A54DF638-CD48-D137-1ED6-1139412C4104}"/>
                  </a:ext>
                </a:extLst>
              </p:cNvPr>
              <p:cNvSpPr>
                <a:spLocks noRot="1" noChangeAspect="1" noMove="1" noResize="1" noEditPoints="1" noAdjustHandles="1" noChangeArrowheads="1" noChangeShapeType="1" noTextEdit="1"/>
              </p:cNvSpPr>
              <p:nvPr/>
            </p:nvSpPr>
            <p:spPr>
              <a:xfrm>
                <a:off x="5084954" y="1744173"/>
                <a:ext cx="807887" cy="722846"/>
              </a:xfrm>
              <a:prstGeom prst="cloud">
                <a:avLst/>
              </a:prstGeom>
              <a:blipFill>
                <a:blip r:embed="rId4"/>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DF4DD1D-9B6C-CD7F-4874-20E0A4A07F28}"/>
                  </a:ext>
                </a:extLst>
              </p:cNvPr>
              <p:cNvSpPr txBox="1"/>
              <p:nvPr/>
            </p:nvSpPr>
            <p:spPr>
              <a:xfrm>
                <a:off x="6573166" y="1931124"/>
                <a:ext cx="725350"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701" i="1">
                              <a:latin typeface="Cambria Math" panose="02040503050406030204" pitchFamily="18" charset="0"/>
                            </a:rPr>
                          </m:ctrlPr>
                        </m:sSubPr>
                        <m:e>
                          <m:r>
                            <a:rPr lang="en-US" altLang="zh-CN" sz="1701" i="1">
                              <a:latin typeface="Cambria Math" panose="02040503050406030204" pitchFamily="18" charset="0"/>
                            </a:rPr>
                            <m:t>𝑃</m:t>
                          </m:r>
                        </m:e>
                        <m:sub>
                          <m:r>
                            <a:rPr lang="zh-CN" altLang="en-US" sz="1701" i="1">
                              <a:latin typeface="Cambria Math" panose="02040503050406030204" pitchFamily="18" charset="0"/>
                            </a:rPr>
                            <m:t>𝜃</m:t>
                          </m:r>
                        </m:sub>
                      </m:sSub>
                      <m:d>
                        <m:dPr>
                          <m:ctrlPr>
                            <a:rPr lang="en-US" altLang="zh-CN" sz="1701" i="1">
                              <a:latin typeface="Cambria Math" panose="02040503050406030204" pitchFamily="18" charset="0"/>
                            </a:rPr>
                          </m:ctrlPr>
                        </m:dPr>
                        <m:e>
                          <m:r>
                            <a:rPr lang="en-US" altLang="zh-CN" sz="1701" i="1">
                              <a:latin typeface="Cambria Math" panose="02040503050406030204" pitchFamily="18" charset="0"/>
                            </a:rPr>
                            <m:t>𝑥</m:t>
                          </m:r>
                        </m:e>
                      </m:d>
                    </m:oMath>
                  </m:oMathPara>
                </a14:m>
                <a:endParaRPr lang="zh-CN" altLang="en-US" sz="1728" dirty="0"/>
              </a:p>
            </p:txBody>
          </p:sp>
        </mc:Choice>
        <mc:Fallback xmlns="">
          <p:sp>
            <p:nvSpPr>
              <p:cNvPr id="7" name="文本框 6">
                <a:extLst>
                  <a:ext uri="{FF2B5EF4-FFF2-40B4-BE49-F238E27FC236}">
                    <a16:creationId xmlns:a16="http://schemas.microsoft.com/office/drawing/2014/main" id="{6DF4DD1D-9B6C-CD7F-4874-20E0A4A07F28}"/>
                  </a:ext>
                </a:extLst>
              </p:cNvPr>
              <p:cNvSpPr txBox="1">
                <a:spLocks noRot="1" noChangeAspect="1" noMove="1" noResize="1" noEditPoints="1" noAdjustHandles="1" noChangeArrowheads="1" noChangeShapeType="1" noTextEdit="1"/>
              </p:cNvSpPr>
              <p:nvPr/>
            </p:nvSpPr>
            <p:spPr>
              <a:xfrm>
                <a:off x="6573166" y="1931124"/>
                <a:ext cx="725350" cy="354071"/>
              </a:xfrm>
              <a:prstGeom prst="rect">
                <a:avLst/>
              </a:prstGeom>
              <a:blipFill>
                <a:blip r:embed="rId5"/>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9D615EA-6BFD-745B-107E-15CAE2D441E4}"/>
              </a:ext>
            </a:extLst>
          </p:cNvPr>
          <p:cNvCxnSpPr/>
          <p:nvPr/>
        </p:nvCxnSpPr>
        <p:spPr>
          <a:xfrm flipH="1">
            <a:off x="6020402" y="2105595"/>
            <a:ext cx="3826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DFF981B-8B44-C280-D194-55859CEE3272}"/>
                  </a:ext>
                </a:extLst>
              </p:cNvPr>
              <p:cNvSpPr txBox="1"/>
              <p:nvPr/>
            </p:nvSpPr>
            <p:spPr>
              <a:xfrm>
                <a:off x="6195993" y="2559664"/>
                <a:ext cx="374718" cy="383054"/>
              </a:xfrm>
              <a:prstGeom prst="rect">
                <a:avLst/>
              </a:prstGeom>
            </p:spPr>
            <p:txBody>
              <a:bodyPr wrap="none" rtlCol="0">
                <a:spAutoFit/>
              </a:bodyPr>
              <a:lstStyle/>
              <a:p>
                <a:pPr defTabSz="863954"/>
                <a14:m>
                  <m:oMathPara xmlns:m="http://schemas.openxmlformats.org/officeDocument/2006/math">
                    <m:oMathParaPr>
                      <m:jc m:val="centerGroup"/>
                    </m:oMathParaPr>
                    <m:oMath xmlns:m="http://schemas.openxmlformats.org/officeDocument/2006/math">
                      <m:r>
                        <a:rPr lang="en-US" altLang="zh-CN" sz="1889" i="1" dirty="0">
                          <a:latin typeface="Cambria Math" panose="02040503050406030204" pitchFamily="18" charset="0"/>
                        </a:rPr>
                        <m:t>𝑥</m:t>
                      </m:r>
                    </m:oMath>
                  </m:oMathPara>
                </a14:m>
                <a:endParaRPr lang="zh-CN" altLang="en-US" sz="1889" dirty="0"/>
              </a:p>
            </p:txBody>
          </p:sp>
        </mc:Choice>
        <mc:Fallback xmlns="">
          <p:sp>
            <p:nvSpPr>
              <p:cNvPr id="14" name="文本框 13">
                <a:extLst>
                  <a:ext uri="{FF2B5EF4-FFF2-40B4-BE49-F238E27FC236}">
                    <a16:creationId xmlns:a16="http://schemas.microsoft.com/office/drawing/2014/main" id="{CDFF981B-8B44-C280-D194-55859CEE3272}"/>
                  </a:ext>
                </a:extLst>
              </p:cNvPr>
              <p:cNvSpPr txBox="1">
                <a:spLocks noRot="1" noChangeAspect="1" noMove="1" noResize="1" noEditPoints="1" noAdjustHandles="1" noChangeArrowheads="1" noChangeShapeType="1" noTextEdit="1"/>
              </p:cNvSpPr>
              <p:nvPr/>
            </p:nvSpPr>
            <p:spPr>
              <a:xfrm>
                <a:off x="6195993" y="2559664"/>
                <a:ext cx="374718" cy="383054"/>
              </a:xfrm>
              <a:prstGeom prst="rect">
                <a:avLst/>
              </a:prstGeom>
              <a:blipFill>
                <a:blip r:embed="rId6"/>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13306EA9-D397-E733-3C86-7CDB37609805}"/>
              </a:ext>
            </a:extLst>
          </p:cNvPr>
          <p:cNvCxnSpPr>
            <a:cxnSpLocks/>
          </p:cNvCxnSpPr>
          <p:nvPr/>
        </p:nvCxnSpPr>
        <p:spPr>
          <a:xfrm>
            <a:off x="5680238" y="2467019"/>
            <a:ext cx="531504" cy="281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E6E0B99-80EC-022B-8647-2F382213FDE3}"/>
              </a:ext>
            </a:extLst>
          </p:cNvPr>
          <p:cNvCxnSpPr>
            <a:cxnSpLocks/>
            <a:stCxn id="14" idx="3"/>
            <a:endCxn id="7" idx="2"/>
          </p:cNvCxnSpPr>
          <p:nvPr/>
        </p:nvCxnSpPr>
        <p:spPr>
          <a:xfrm flipV="1">
            <a:off x="6570711" y="2285195"/>
            <a:ext cx="365130" cy="465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794F4C6-DE5D-940D-5AFB-2893EBF7D76B}"/>
                  </a:ext>
                </a:extLst>
              </p:cNvPr>
              <p:cNvSpPr txBox="1"/>
              <p:nvPr/>
            </p:nvSpPr>
            <p:spPr>
              <a:xfrm>
                <a:off x="5030551" y="2516371"/>
                <a:ext cx="937952" cy="354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701" i="1">
                          <a:latin typeface="Cambria Math" panose="02040503050406030204" pitchFamily="18" charset="0"/>
                        </a:rPr>
                        <m:t>𝑞</m:t>
                      </m:r>
                      <m:d>
                        <m:dPr>
                          <m:ctrlPr>
                            <a:rPr lang="en-US" altLang="zh-CN" sz="1701" i="1">
                              <a:latin typeface="Cambria Math" panose="02040503050406030204" pitchFamily="18" charset="0"/>
                            </a:rPr>
                          </m:ctrlPr>
                        </m:dPr>
                        <m:e>
                          <m:r>
                            <a:rPr lang="en-US" altLang="zh-CN" sz="1701" i="1">
                              <a:latin typeface="Cambria Math" panose="02040503050406030204" pitchFamily="18" charset="0"/>
                            </a:rPr>
                            <m:t>𝑧</m:t>
                          </m:r>
                        </m:e>
                        <m:e>
                          <m:r>
                            <a:rPr lang="en-US" altLang="zh-CN" sz="1701" i="1">
                              <a:latin typeface="Cambria Math" panose="02040503050406030204" pitchFamily="18" charset="0"/>
                            </a:rPr>
                            <m:t>𝑥</m:t>
                          </m:r>
                        </m:e>
                      </m:d>
                    </m:oMath>
                  </m:oMathPara>
                </a14:m>
                <a:endParaRPr lang="zh-CN" altLang="en-US" sz="1728" dirty="0"/>
              </a:p>
            </p:txBody>
          </p:sp>
        </mc:Choice>
        <mc:Fallback xmlns="">
          <p:sp>
            <p:nvSpPr>
              <p:cNvPr id="28" name="文本框 27">
                <a:extLst>
                  <a:ext uri="{FF2B5EF4-FFF2-40B4-BE49-F238E27FC236}">
                    <a16:creationId xmlns:a16="http://schemas.microsoft.com/office/drawing/2014/main" id="{F794F4C6-DE5D-940D-5AFB-2893EBF7D76B}"/>
                  </a:ext>
                </a:extLst>
              </p:cNvPr>
              <p:cNvSpPr txBox="1">
                <a:spLocks noRot="1" noChangeAspect="1" noMove="1" noResize="1" noEditPoints="1" noAdjustHandles="1" noChangeArrowheads="1" noChangeShapeType="1" noTextEdit="1"/>
              </p:cNvSpPr>
              <p:nvPr/>
            </p:nvSpPr>
            <p:spPr>
              <a:xfrm>
                <a:off x="5030551" y="2516371"/>
                <a:ext cx="937952" cy="354071"/>
              </a:xfrm>
              <a:prstGeom prst="rect">
                <a:avLst/>
              </a:prstGeom>
              <a:blipFill>
                <a:blip r:embed="rId7"/>
                <a:stretch>
                  <a:fillRect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988937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30895</TotalTime>
  <Words>4054</Words>
  <Application>Microsoft Office PowerPoint</Application>
  <PresentationFormat>自定义</PresentationFormat>
  <Paragraphs>398</Paragraphs>
  <Slides>38</Slides>
  <Notes>33</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.HelveticaNeueDeskInterface-Regular</vt:lpstr>
      <vt:lpstr>-apple-system</vt:lpstr>
      <vt:lpstr>PingFang SC</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wir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 für Nachrichtentechnik</dc:title>
  <dc:creator>LY</dc:creator>
  <cp:lastModifiedBy>Lenovo</cp:lastModifiedBy>
  <cp:revision>2146</cp:revision>
  <cp:lastPrinted>2018-04-21T14:44:00Z</cp:lastPrinted>
  <dcterms:created xsi:type="dcterms:W3CDTF">2007-08-29T07:13:00Z</dcterms:created>
  <dcterms:modified xsi:type="dcterms:W3CDTF">2024-08-30T08:35:25Z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